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2"/>
  </p:notesMasterIdLst>
  <p:handoutMasterIdLst>
    <p:handoutMasterId r:id="rId23"/>
  </p:handoutMasterIdLst>
  <p:sldIdLst>
    <p:sldId id="256" r:id="rId2"/>
    <p:sldId id="257" r:id="rId3"/>
    <p:sldId id="259" r:id="rId4"/>
    <p:sldId id="260" r:id="rId5"/>
    <p:sldId id="261" r:id="rId6"/>
    <p:sldId id="262" r:id="rId7"/>
    <p:sldId id="263" r:id="rId8"/>
    <p:sldId id="264" r:id="rId9"/>
    <p:sldId id="266" r:id="rId10"/>
    <p:sldId id="267" r:id="rId11"/>
    <p:sldId id="268" r:id="rId12"/>
    <p:sldId id="269" r:id="rId13"/>
    <p:sldId id="270" r:id="rId14"/>
    <p:sldId id="272" r:id="rId15"/>
    <p:sldId id="273" r:id="rId16"/>
    <p:sldId id="275" r:id="rId17"/>
    <p:sldId id="276" r:id="rId18"/>
    <p:sldId id="277" r:id="rId19"/>
    <p:sldId id="279" r:id="rId20"/>
    <p:sldId id="280" r:id="rId2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620" autoAdjust="0"/>
    <p:restoredTop sz="94639" autoAdjust="0"/>
  </p:normalViewPr>
  <p:slideViewPr>
    <p:cSldViewPr>
      <p:cViewPr varScale="1">
        <p:scale>
          <a:sx n="116" d="100"/>
          <a:sy n="116" d="100"/>
        </p:scale>
        <p:origin x="-1494" y="-9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453B38CA-C7D2-4329-9A8A-61D50A94DB75}" type="datetimeFigureOut">
              <a:rPr lang="en-US" smtClean="0"/>
              <a:t>1/8/2015</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988791ED-A7A3-476E-B699-01CF3A2E1A40}" type="slidenum">
              <a:rPr lang="en-US" smtClean="0"/>
              <a:t>‹#›</a:t>
            </a:fld>
            <a:endParaRPr lang="en-US"/>
          </a:p>
        </p:txBody>
      </p:sp>
    </p:spTree>
    <p:extLst>
      <p:ext uri="{BB962C8B-B14F-4D97-AF65-F5344CB8AC3E}">
        <p14:creationId xmlns:p14="http://schemas.microsoft.com/office/powerpoint/2010/main" val="921826247"/>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16CD46BA-0B30-419B-936D-C9C56A045ED4}" type="datetimeFigureOut">
              <a:rPr lang="en-US" smtClean="0"/>
              <a:t>1/8/2015</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441E9DAF-3B92-4374-9B14-01459E460A4D}" type="slidenum">
              <a:rPr lang="en-US" smtClean="0"/>
              <a:t>‹#›</a:t>
            </a:fld>
            <a:endParaRPr lang="en-US"/>
          </a:p>
        </p:txBody>
      </p:sp>
    </p:spTree>
    <p:extLst>
      <p:ext uri="{BB962C8B-B14F-4D97-AF65-F5344CB8AC3E}">
        <p14:creationId xmlns:p14="http://schemas.microsoft.com/office/powerpoint/2010/main" val="3635382913"/>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41E9DAF-3B92-4374-9B14-01459E460A4D}" type="slidenum">
              <a:rPr lang="en-US" smtClean="0"/>
              <a:t>1</a:t>
            </a:fld>
            <a:endParaRPr lang="en-US"/>
          </a:p>
        </p:txBody>
      </p:sp>
      <p:sp>
        <p:nvSpPr>
          <p:cNvPr id="5" name="Date Placeholder 4"/>
          <p:cNvSpPr>
            <a:spLocks noGrp="1"/>
          </p:cNvSpPr>
          <p:nvPr>
            <p:ph type="dt" idx="11"/>
          </p:nvPr>
        </p:nvSpPr>
        <p:spPr/>
        <p:txBody>
          <a:bodyPr/>
          <a:lstStyle/>
          <a:p>
            <a:fld id="{A3A88784-688C-4401-A30B-7E6210D0B91E}" type="datetime1">
              <a:rPr lang="en-US" smtClean="0"/>
              <a:t>1/8/2015</a:t>
            </a:fld>
            <a:endParaRPr lang="en-US"/>
          </a:p>
        </p:txBody>
      </p:sp>
    </p:spTree>
    <p:extLst>
      <p:ext uri="{BB962C8B-B14F-4D97-AF65-F5344CB8AC3E}">
        <p14:creationId xmlns:p14="http://schemas.microsoft.com/office/powerpoint/2010/main" val="37101841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255F7DC-FD65-498C-A503-92D784788F53}" type="datetime1">
              <a:rPr lang="en-US" smtClean="0"/>
              <a:t>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FF2603-0847-4474-9DCF-E0B71BA16EC6}"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E91A8E2-E1C7-46DE-B87F-CF9472EC6272}" type="datetime1">
              <a:rPr lang="en-US" smtClean="0"/>
              <a:t>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FF2603-0847-4474-9DCF-E0B71BA16EC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EBB241A-98B2-49C8-AAB3-0935232386CB}" type="datetime1">
              <a:rPr lang="en-US" smtClean="0"/>
              <a:t>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FF2603-0847-4474-9DCF-E0B71BA16EC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6C2782B-D0DF-4656-A9C3-8119712F5AA9}" type="datetime1">
              <a:rPr lang="en-US" smtClean="0"/>
              <a:t>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FF2603-0847-4474-9DCF-E0B71BA16EC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69F7B80-7DAA-4F7D-A3CE-F41F6DD90E03}" type="datetime1">
              <a:rPr lang="en-US" smtClean="0"/>
              <a:t>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FF2603-0847-4474-9DCF-E0B71BA16EC6}"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3D5535F-3E66-4F50-B72B-6C2300729769}" type="datetime1">
              <a:rPr lang="en-US" smtClean="0"/>
              <a:t>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FF2603-0847-4474-9DCF-E0B71BA16EC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CACAEE3-8698-4EF0-9F58-3A1A5839502A}" type="datetime1">
              <a:rPr lang="en-US" smtClean="0"/>
              <a:t>1/8/2015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2FF2603-0847-4474-9DCF-E0B71BA16EC6}"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E3FEE87-EB41-406E-8361-FA071213075B}" type="datetime1">
              <a:rPr lang="en-US" smtClean="0"/>
              <a:t>1/8/2015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2FF2603-0847-4474-9DCF-E0B71BA16EC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C375FA-5726-4ECC-8CA5-27C7ED717F9D}" type="datetime1">
              <a:rPr lang="en-US" smtClean="0"/>
              <a:t>1/8/2015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2FF2603-0847-4474-9DCF-E0B71BA16EC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A25479-3F46-4CE7-B549-F5E87EC61157}" type="datetime1">
              <a:rPr lang="en-US" smtClean="0"/>
              <a:t>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FF2603-0847-4474-9DCF-E0B71BA16EC6}"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91F3C0B-2FFF-40C7-BA96-840036C3BA08}" type="datetime1">
              <a:rPr lang="en-US" smtClean="0"/>
              <a:t>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FF2603-0847-4474-9DCF-E0B71BA16EC6}"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691EC216-7B89-4FE5-9631-8E04A52F3A80}" type="datetime1">
              <a:rPr lang="en-US" smtClean="0"/>
              <a:t>1/8/2015</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02FF2603-0847-4474-9DCF-E0B71BA16EC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Duct system design</a:t>
            </a:r>
            <a:endParaRPr lang="en-US" dirty="0"/>
          </a:p>
        </p:txBody>
      </p:sp>
      <p:sp>
        <p:nvSpPr>
          <p:cNvPr id="3" name="Subtitle 2"/>
          <p:cNvSpPr>
            <a:spLocks noGrp="1"/>
          </p:cNvSpPr>
          <p:nvPr>
            <p:ph type="subTitle" idx="1"/>
          </p:nvPr>
        </p:nvSpPr>
        <p:spPr/>
        <p:txBody>
          <a:bodyPr/>
          <a:lstStyle/>
          <a:p>
            <a:r>
              <a:rPr lang="en-US" dirty="0" smtClean="0"/>
              <a:t>Designing duct systems of duct runs</a:t>
            </a:r>
            <a:endParaRPr lang="en-US" dirty="0"/>
          </a:p>
        </p:txBody>
      </p:sp>
      <p:sp>
        <p:nvSpPr>
          <p:cNvPr id="5" name="Slide Number Placeholder 4"/>
          <p:cNvSpPr>
            <a:spLocks noGrp="1"/>
          </p:cNvSpPr>
          <p:nvPr>
            <p:ph type="sldNum" sz="quarter" idx="12"/>
          </p:nvPr>
        </p:nvSpPr>
        <p:spPr/>
        <p:txBody>
          <a:bodyPr/>
          <a:lstStyle/>
          <a:p>
            <a:fld id="{02FF2603-0847-4474-9DCF-E0B71BA16EC6}" type="slidenum">
              <a:rPr lang="en-US" smtClean="0"/>
              <a:t>1</a:t>
            </a:fld>
            <a:endParaRPr lang="en-US"/>
          </a:p>
        </p:txBody>
      </p:sp>
    </p:spTree>
    <p:extLst>
      <p:ext uri="{BB962C8B-B14F-4D97-AF65-F5344CB8AC3E}">
        <p14:creationId xmlns:p14="http://schemas.microsoft.com/office/powerpoint/2010/main" val="24449401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8229600" cy="990600"/>
          </a:xfrm>
        </p:spPr>
        <p:txBody>
          <a:bodyPr>
            <a:normAutofit fontScale="90000"/>
          </a:bodyPr>
          <a:lstStyle/>
          <a:p>
            <a:r>
              <a:rPr lang="en-US" dirty="0" smtClean="0"/>
              <a:t>Sizing Duct Layout Example 1 – Branch C</a:t>
            </a:r>
            <a:endParaRPr lang="en-US" dirty="0"/>
          </a:p>
        </p:txBody>
      </p:sp>
      <p:sp>
        <p:nvSpPr>
          <p:cNvPr id="3" name="Content Placeholder 2"/>
          <p:cNvSpPr>
            <a:spLocks noGrp="1"/>
          </p:cNvSpPr>
          <p:nvPr>
            <p:ph idx="1"/>
          </p:nvPr>
        </p:nvSpPr>
        <p:spPr>
          <a:xfrm>
            <a:off x="14785" y="1955042"/>
            <a:ext cx="4572000" cy="4876800"/>
          </a:xfrm>
        </p:spPr>
        <p:txBody>
          <a:bodyPr>
            <a:normAutofit/>
          </a:bodyPr>
          <a:lstStyle/>
          <a:p>
            <a:r>
              <a:rPr lang="en-US" dirty="0" err="1" smtClean="0"/>
              <a:t>CFM</a:t>
            </a:r>
            <a:r>
              <a:rPr lang="en-US" baseline="-25000" dirty="0" err="1" smtClean="0"/>
              <a:t>Branch</a:t>
            </a:r>
            <a:r>
              <a:rPr lang="en-US" baseline="-25000" dirty="0" smtClean="0"/>
              <a:t> C </a:t>
            </a:r>
            <a:r>
              <a:rPr lang="en-US" dirty="0" smtClean="0"/>
              <a:t>= 2400CFM + 800CFM</a:t>
            </a:r>
          </a:p>
          <a:p>
            <a:r>
              <a:rPr lang="en-US" dirty="0" err="1"/>
              <a:t>CFM</a:t>
            </a:r>
            <a:r>
              <a:rPr lang="en-US" baseline="-25000" dirty="0" err="1"/>
              <a:t>Branch</a:t>
            </a:r>
            <a:r>
              <a:rPr lang="en-US" baseline="-25000" dirty="0"/>
              <a:t> C</a:t>
            </a:r>
            <a:r>
              <a:rPr lang="en-US" baseline="-25000" dirty="0" smtClean="0"/>
              <a:t> </a:t>
            </a:r>
            <a:r>
              <a:rPr lang="en-US" dirty="0"/>
              <a:t>= </a:t>
            </a:r>
            <a:r>
              <a:rPr lang="en-US" dirty="0" smtClean="0"/>
              <a:t>3200CFM</a:t>
            </a:r>
          </a:p>
          <a:p>
            <a:r>
              <a:rPr lang="en-US" dirty="0" err="1" smtClean="0"/>
              <a:t>FPM</a:t>
            </a:r>
            <a:r>
              <a:rPr lang="en-US" baseline="-25000" dirty="0" err="1" smtClean="0"/>
              <a:t>Welding</a:t>
            </a:r>
            <a:r>
              <a:rPr lang="en-US" baseline="-25000" dirty="0" smtClean="0"/>
              <a:t> Smoke</a:t>
            </a:r>
            <a:r>
              <a:rPr lang="en-US" dirty="0" smtClean="0"/>
              <a:t> = 3500FPM </a:t>
            </a:r>
          </a:p>
          <a:p>
            <a:r>
              <a:rPr lang="en-US" dirty="0" smtClean="0"/>
              <a:t>CFM=FPM*SA</a:t>
            </a:r>
          </a:p>
          <a:p>
            <a:r>
              <a:rPr lang="en-US" dirty="0" smtClean="0"/>
              <a:t>3200 CFM = 3500FPM * SA</a:t>
            </a:r>
          </a:p>
          <a:p>
            <a:r>
              <a:rPr lang="en-US" dirty="0" smtClean="0"/>
              <a:t>3200/3500 = SA = .914ft</a:t>
            </a:r>
            <a:r>
              <a:rPr lang="en-US" baseline="30000" dirty="0" smtClean="0"/>
              <a:t>2</a:t>
            </a:r>
          </a:p>
          <a:p>
            <a:r>
              <a:rPr lang="en-US" dirty="0" smtClean="0"/>
              <a:t>.914ft</a:t>
            </a:r>
            <a:r>
              <a:rPr lang="en-US" baseline="30000" dirty="0" smtClean="0"/>
              <a:t>2</a:t>
            </a:r>
            <a:r>
              <a:rPr lang="en-US" dirty="0" smtClean="0"/>
              <a:t> is closes to 1.07ft</a:t>
            </a:r>
            <a:r>
              <a:rPr lang="en-US" baseline="30000" dirty="0" smtClean="0"/>
              <a:t>2</a:t>
            </a:r>
            <a:r>
              <a:rPr lang="en-US" dirty="0" smtClean="0"/>
              <a:t> = 14” duct</a:t>
            </a:r>
          </a:p>
          <a:p>
            <a:r>
              <a:rPr lang="en-US" dirty="0" smtClean="0"/>
              <a:t>Branch C is 14”x12”x6”</a:t>
            </a:r>
          </a:p>
          <a:p>
            <a:endParaRPr lang="en-US" dirty="0"/>
          </a:p>
          <a:p>
            <a:endParaRPr lang="en-US" dirty="0"/>
          </a:p>
        </p:txBody>
      </p:sp>
      <p:sp>
        <p:nvSpPr>
          <p:cNvPr id="4" name="Slide Number Placeholder 3"/>
          <p:cNvSpPr>
            <a:spLocks noGrp="1"/>
          </p:cNvSpPr>
          <p:nvPr>
            <p:ph type="sldNum" sz="quarter" idx="12"/>
          </p:nvPr>
        </p:nvSpPr>
        <p:spPr/>
        <p:txBody>
          <a:bodyPr/>
          <a:lstStyle/>
          <a:p>
            <a:fld id="{02FF2603-0847-4474-9DCF-E0B71BA16EC6}" type="slidenum">
              <a:rPr lang="en-US" smtClean="0"/>
              <a:t>10</a:t>
            </a:fld>
            <a:endParaRPr lang="en-US"/>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95800" y="2438400"/>
            <a:ext cx="4488284" cy="243536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098380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8229600" cy="990600"/>
          </a:xfrm>
        </p:spPr>
        <p:txBody>
          <a:bodyPr>
            <a:normAutofit fontScale="90000"/>
          </a:bodyPr>
          <a:lstStyle/>
          <a:p>
            <a:r>
              <a:rPr lang="en-US" dirty="0" smtClean="0"/>
              <a:t>Sizing Duct Layout Example 1 – Branch D</a:t>
            </a:r>
            <a:endParaRPr lang="en-US" dirty="0"/>
          </a:p>
        </p:txBody>
      </p:sp>
      <p:sp>
        <p:nvSpPr>
          <p:cNvPr id="3" name="Content Placeholder 2"/>
          <p:cNvSpPr>
            <a:spLocks noGrp="1"/>
          </p:cNvSpPr>
          <p:nvPr>
            <p:ph idx="1"/>
          </p:nvPr>
        </p:nvSpPr>
        <p:spPr>
          <a:xfrm>
            <a:off x="14785" y="1955042"/>
            <a:ext cx="4572000" cy="4876800"/>
          </a:xfrm>
        </p:spPr>
        <p:txBody>
          <a:bodyPr>
            <a:normAutofit/>
          </a:bodyPr>
          <a:lstStyle/>
          <a:p>
            <a:r>
              <a:rPr lang="en-US" dirty="0" err="1" smtClean="0"/>
              <a:t>CFM</a:t>
            </a:r>
            <a:r>
              <a:rPr lang="en-US" baseline="-25000" dirty="0" err="1" smtClean="0"/>
              <a:t>Branch</a:t>
            </a:r>
            <a:r>
              <a:rPr lang="en-US" baseline="-25000" dirty="0" smtClean="0"/>
              <a:t> D </a:t>
            </a:r>
            <a:r>
              <a:rPr lang="en-US" dirty="0" smtClean="0"/>
              <a:t>= 3200CFM + 800CFM</a:t>
            </a:r>
          </a:p>
          <a:p>
            <a:r>
              <a:rPr lang="en-US" dirty="0" err="1"/>
              <a:t>CFM</a:t>
            </a:r>
            <a:r>
              <a:rPr lang="en-US" baseline="-25000" dirty="0" err="1"/>
              <a:t>Branch</a:t>
            </a:r>
            <a:r>
              <a:rPr lang="en-US" baseline="-25000" dirty="0"/>
              <a:t> </a:t>
            </a:r>
            <a:r>
              <a:rPr lang="en-US" baseline="-25000" dirty="0" smtClean="0"/>
              <a:t>D </a:t>
            </a:r>
            <a:r>
              <a:rPr lang="en-US" dirty="0"/>
              <a:t>= </a:t>
            </a:r>
            <a:r>
              <a:rPr lang="en-US" dirty="0" smtClean="0"/>
              <a:t>4000CFM</a:t>
            </a:r>
          </a:p>
          <a:p>
            <a:r>
              <a:rPr lang="en-US" dirty="0" err="1" smtClean="0"/>
              <a:t>FPM</a:t>
            </a:r>
            <a:r>
              <a:rPr lang="en-US" baseline="-25000" dirty="0" err="1" smtClean="0"/>
              <a:t>Welding</a:t>
            </a:r>
            <a:r>
              <a:rPr lang="en-US" baseline="-25000" dirty="0" smtClean="0"/>
              <a:t> Smoke</a:t>
            </a:r>
            <a:r>
              <a:rPr lang="en-US" dirty="0" smtClean="0"/>
              <a:t> = 3500FPM </a:t>
            </a:r>
          </a:p>
          <a:p>
            <a:r>
              <a:rPr lang="en-US" dirty="0" smtClean="0"/>
              <a:t>CFM=FPM*SA</a:t>
            </a:r>
          </a:p>
          <a:p>
            <a:r>
              <a:rPr lang="en-US" dirty="0" smtClean="0"/>
              <a:t>4000 CFM = 3500 FPM * SA</a:t>
            </a:r>
          </a:p>
          <a:p>
            <a:r>
              <a:rPr lang="en-US" dirty="0" smtClean="0"/>
              <a:t>4000/3500 = SA = 1.14ft</a:t>
            </a:r>
            <a:r>
              <a:rPr lang="en-US" baseline="30000" dirty="0" smtClean="0"/>
              <a:t>2</a:t>
            </a:r>
          </a:p>
          <a:p>
            <a:r>
              <a:rPr lang="en-US" dirty="0" smtClean="0"/>
              <a:t>1.14ft</a:t>
            </a:r>
            <a:r>
              <a:rPr lang="en-US" baseline="30000" dirty="0" smtClean="0"/>
              <a:t>2</a:t>
            </a:r>
            <a:r>
              <a:rPr lang="en-US" dirty="0" smtClean="0"/>
              <a:t> is closes to 1.07ft</a:t>
            </a:r>
            <a:r>
              <a:rPr lang="en-US" baseline="30000" dirty="0" smtClean="0"/>
              <a:t>2</a:t>
            </a:r>
            <a:r>
              <a:rPr lang="en-US" dirty="0" smtClean="0"/>
              <a:t> = 14” duct</a:t>
            </a:r>
          </a:p>
          <a:p>
            <a:r>
              <a:rPr lang="en-US" dirty="0" smtClean="0"/>
              <a:t>Branch D is 14”x14”x6”</a:t>
            </a:r>
          </a:p>
          <a:p>
            <a:endParaRPr lang="en-US" dirty="0" smtClean="0"/>
          </a:p>
          <a:p>
            <a:endParaRPr lang="en-US" dirty="0"/>
          </a:p>
          <a:p>
            <a:endParaRPr lang="en-US" dirty="0"/>
          </a:p>
        </p:txBody>
      </p:sp>
      <p:sp>
        <p:nvSpPr>
          <p:cNvPr id="4" name="Slide Number Placeholder 3"/>
          <p:cNvSpPr>
            <a:spLocks noGrp="1"/>
          </p:cNvSpPr>
          <p:nvPr>
            <p:ph type="sldNum" sz="quarter" idx="12"/>
          </p:nvPr>
        </p:nvSpPr>
        <p:spPr/>
        <p:txBody>
          <a:bodyPr/>
          <a:lstStyle/>
          <a:p>
            <a:fld id="{02FF2603-0847-4474-9DCF-E0B71BA16EC6}" type="slidenum">
              <a:rPr lang="en-US" smtClean="0"/>
              <a:t>11</a:t>
            </a:fld>
            <a:endParaRPr lang="en-US"/>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95800" y="2438400"/>
            <a:ext cx="4488284" cy="243536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311363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8229600" cy="990600"/>
          </a:xfrm>
        </p:spPr>
        <p:txBody>
          <a:bodyPr>
            <a:normAutofit fontScale="90000"/>
          </a:bodyPr>
          <a:lstStyle/>
          <a:p>
            <a:r>
              <a:rPr lang="en-US" dirty="0" smtClean="0"/>
              <a:t>Sizing Duct Layout Example 1 – Branch E</a:t>
            </a:r>
            <a:endParaRPr lang="en-US" dirty="0"/>
          </a:p>
        </p:txBody>
      </p:sp>
      <p:sp>
        <p:nvSpPr>
          <p:cNvPr id="3" name="Content Placeholder 2"/>
          <p:cNvSpPr>
            <a:spLocks noGrp="1"/>
          </p:cNvSpPr>
          <p:nvPr>
            <p:ph idx="1"/>
          </p:nvPr>
        </p:nvSpPr>
        <p:spPr>
          <a:xfrm>
            <a:off x="14785" y="1955042"/>
            <a:ext cx="4572000" cy="4876800"/>
          </a:xfrm>
        </p:spPr>
        <p:txBody>
          <a:bodyPr>
            <a:normAutofit/>
          </a:bodyPr>
          <a:lstStyle/>
          <a:p>
            <a:r>
              <a:rPr lang="en-US" dirty="0" err="1" smtClean="0"/>
              <a:t>CFM</a:t>
            </a:r>
            <a:r>
              <a:rPr lang="en-US" baseline="-25000" dirty="0" err="1" smtClean="0"/>
              <a:t>Branch</a:t>
            </a:r>
            <a:r>
              <a:rPr lang="en-US" baseline="-25000" dirty="0" smtClean="0"/>
              <a:t> E </a:t>
            </a:r>
            <a:r>
              <a:rPr lang="en-US" dirty="0" smtClean="0"/>
              <a:t>= 4000CFM + 800 CFM</a:t>
            </a:r>
          </a:p>
          <a:p>
            <a:r>
              <a:rPr lang="en-US" dirty="0" err="1"/>
              <a:t>CFM</a:t>
            </a:r>
            <a:r>
              <a:rPr lang="en-US" baseline="-25000" dirty="0" err="1"/>
              <a:t>Branch</a:t>
            </a:r>
            <a:r>
              <a:rPr lang="en-US" baseline="-25000" dirty="0"/>
              <a:t> </a:t>
            </a:r>
            <a:r>
              <a:rPr lang="en-US" baseline="-25000" dirty="0" smtClean="0"/>
              <a:t>E </a:t>
            </a:r>
            <a:r>
              <a:rPr lang="en-US" dirty="0"/>
              <a:t>= </a:t>
            </a:r>
            <a:r>
              <a:rPr lang="en-US" dirty="0" smtClean="0"/>
              <a:t>4800CFM</a:t>
            </a:r>
          </a:p>
          <a:p>
            <a:r>
              <a:rPr lang="en-US" dirty="0" err="1" smtClean="0"/>
              <a:t>FPM</a:t>
            </a:r>
            <a:r>
              <a:rPr lang="en-US" baseline="-25000" dirty="0" err="1" smtClean="0"/>
              <a:t>Welding</a:t>
            </a:r>
            <a:r>
              <a:rPr lang="en-US" baseline="-25000" dirty="0" smtClean="0"/>
              <a:t> Smoke</a:t>
            </a:r>
            <a:r>
              <a:rPr lang="en-US" dirty="0" smtClean="0"/>
              <a:t> = 3500FPM </a:t>
            </a:r>
          </a:p>
          <a:p>
            <a:r>
              <a:rPr lang="en-US" dirty="0" smtClean="0"/>
              <a:t>CFM=FPM*SA</a:t>
            </a:r>
          </a:p>
          <a:p>
            <a:r>
              <a:rPr lang="en-US" dirty="0" smtClean="0"/>
              <a:t>4800CFM = 3500FPM * SA</a:t>
            </a:r>
          </a:p>
          <a:p>
            <a:r>
              <a:rPr lang="en-US" dirty="0" smtClean="0"/>
              <a:t>4800/3500 = SA = 1.37ft</a:t>
            </a:r>
            <a:r>
              <a:rPr lang="en-US" baseline="30000" dirty="0" smtClean="0"/>
              <a:t>2</a:t>
            </a:r>
          </a:p>
          <a:p>
            <a:r>
              <a:rPr lang="en-US" dirty="0" smtClean="0"/>
              <a:t>1.37ft</a:t>
            </a:r>
            <a:r>
              <a:rPr lang="en-US" baseline="30000" dirty="0" smtClean="0"/>
              <a:t>2</a:t>
            </a:r>
            <a:r>
              <a:rPr lang="en-US" dirty="0" smtClean="0"/>
              <a:t> is closes to 1.39ft</a:t>
            </a:r>
            <a:r>
              <a:rPr lang="en-US" baseline="30000" dirty="0" smtClean="0"/>
              <a:t>2</a:t>
            </a:r>
            <a:r>
              <a:rPr lang="en-US" dirty="0" smtClean="0"/>
              <a:t> = 16” duct</a:t>
            </a:r>
          </a:p>
          <a:p>
            <a:r>
              <a:rPr lang="en-US" dirty="0" smtClean="0"/>
              <a:t>Branch E is 16”x14”x6”</a:t>
            </a:r>
          </a:p>
          <a:p>
            <a:endParaRPr lang="en-US" dirty="0"/>
          </a:p>
          <a:p>
            <a:endParaRPr lang="en-US" dirty="0"/>
          </a:p>
        </p:txBody>
      </p:sp>
      <p:sp>
        <p:nvSpPr>
          <p:cNvPr id="4" name="Slide Number Placeholder 3"/>
          <p:cNvSpPr>
            <a:spLocks noGrp="1"/>
          </p:cNvSpPr>
          <p:nvPr>
            <p:ph type="sldNum" sz="quarter" idx="12"/>
          </p:nvPr>
        </p:nvSpPr>
        <p:spPr/>
        <p:txBody>
          <a:bodyPr/>
          <a:lstStyle/>
          <a:p>
            <a:fld id="{02FF2603-0847-4474-9DCF-E0B71BA16EC6}" type="slidenum">
              <a:rPr lang="en-US" smtClean="0"/>
              <a:t>12</a:t>
            </a:fld>
            <a:endParaRPr lang="en-US"/>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95800" y="2438400"/>
            <a:ext cx="4488284" cy="243536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311363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Sizing Duct Layout Example 2</a:t>
            </a:r>
            <a:endParaRPr lang="en-US" dirty="0"/>
          </a:p>
        </p:txBody>
      </p:sp>
      <p:sp>
        <p:nvSpPr>
          <p:cNvPr id="3" name="Content Placeholder 2"/>
          <p:cNvSpPr>
            <a:spLocks noGrp="1"/>
          </p:cNvSpPr>
          <p:nvPr>
            <p:ph idx="1"/>
          </p:nvPr>
        </p:nvSpPr>
        <p:spPr>
          <a:xfrm>
            <a:off x="457200" y="1600200"/>
            <a:ext cx="8229600" cy="914400"/>
          </a:xfrm>
        </p:spPr>
        <p:txBody>
          <a:bodyPr/>
          <a:lstStyle/>
          <a:p>
            <a:r>
              <a:rPr lang="en-US" dirty="0"/>
              <a:t>Example: Design the duct layout for </a:t>
            </a:r>
            <a:r>
              <a:rPr lang="en-US" dirty="0" smtClean="0"/>
              <a:t>below layout.  Please note the below line drawing is taken in the plan view.</a:t>
            </a:r>
            <a:endParaRPr lang="en-US" dirty="0"/>
          </a:p>
          <a:p>
            <a:endParaRPr lang="en-US" dirty="0"/>
          </a:p>
        </p:txBody>
      </p:sp>
      <p:sp>
        <p:nvSpPr>
          <p:cNvPr id="4" name="Slide Number Placeholder 3"/>
          <p:cNvSpPr>
            <a:spLocks noGrp="1"/>
          </p:cNvSpPr>
          <p:nvPr>
            <p:ph type="sldNum" sz="quarter" idx="12"/>
          </p:nvPr>
        </p:nvSpPr>
        <p:spPr/>
        <p:txBody>
          <a:bodyPr/>
          <a:lstStyle/>
          <a:p>
            <a:fld id="{02FF2603-0847-4474-9DCF-E0B71BA16EC6}" type="slidenum">
              <a:rPr lang="en-US" smtClean="0"/>
              <a:t>13</a:t>
            </a:fld>
            <a:endParaRPr lang="en-US"/>
          </a:p>
        </p:txBody>
      </p:sp>
      <p:pic>
        <p:nvPicPr>
          <p:cNvPr id="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09800" y="2667000"/>
            <a:ext cx="4724400" cy="349629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636641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8229600" cy="990600"/>
          </a:xfrm>
        </p:spPr>
        <p:txBody>
          <a:bodyPr>
            <a:normAutofit fontScale="90000"/>
          </a:bodyPr>
          <a:lstStyle/>
          <a:p>
            <a:r>
              <a:rPr lang="en-US" dirty="0" smtClean="0"/>
              <a:t>Sizing Duct Layout Example 1 – Branch A</a:t>
            </a:r>
            <a:endParaRPr lang="en-US" dirty="0"/>
          </a:p>
        </p:txBody>
      </p:sp>
      <p:sp>
        <p:nvSpPr>
          <p:cNvPr id="3" name="Content Placeholder 2"/>
          <p:cNvSpPr>
            <a:spLocks noGrp="1"/>
          </p:cNvSpPr>
          <p:nvPr>
            <p:ph idx="1"/>
          </p:nvPr>
        </p:nvSpPr>
        <p:spPr>
          <a:xfrm>
            <a:off x="152400" y="1676400"/>
            <a:ext cx="4495800" cy="4876800"/>
          </a:xfrm>
        </p:spPr>
        <p:txBody>
          <a:bodyPr>
            <a:normAutofit fontScale="85000" lnSpcReduction="10000"/>
          </a:bodyPr>
          <a:lstStyle/>
          <a:p>
            <a:r>
              <a:rPr lang="en-US" dirty="0" smtClean="0"/>
              <a:t>CFM</a:t>
            </a:r>
            <a:r>
              <a:rPr lang="en-US" baseline="-25000" dirty="0" smtClean="0"/>
              <a:t>8”</a:t>
            </a:r>
            <a:r>
              <a:rPr lang="en-US" dirty="0" smtClean="0"/>
              <a:t>= 3000FPM * SA</a:t>
            </a:r>
            <a:r>
              <a:rPr lang="en-US" baseline="-25000" dirty="0" smtClean="0"/>
              <a:t>8”</a:t>
            </a:r>
          </a:p>
          <a:p>
            <a:r>
              <a:rPr lang="en-US" dirty="0"/>
              <a:t>CFM</a:t>
            </a:r>
            <a:r>
              <a:rPr lang="en-US" baseline="-25000" dirty="0"/>
              <a:t>8”</a:t>
            </a:r>
            <a:r>
              <a:rPr lang="en-US" dirty="0"/>
              <a:t>= 3000FPM * </a:t>
            </a:r>
            <a:r>
              <a:rPr lang="en-US" dirty="0" smtClean="0"/>
              <a:t>.3491ft</a:t>
            </a:r>
            <a:r>
              <a:rPr lang="en-US" baseline="30000" dirty="0" smtClean="0"/>
              <a:t>2</a:t>
            </a:r>
          </a:p>
          <a:p>
            <a:r>
              <a:rPr lang="en-US" dirty="0"/>
              <a:t>CFM</a:t>
            </a:r>
            <a:r>
              <a:rPr lang="en-US" baseline="-25000" dirty="0"/>
              <a:t>8”</a:t>
            </a:r>
            <a:r>
              <a:rPr lang="en-US" dirty="0"/>
              <a:t>= </a:t>
            </a:r>
            <a:r>
              <a:rPr lang="en-US" dirty="0" smtClean="0"/>
              <a:t>1050CFM</a:t>
            </a:r>
          </a:p>
          <a:p>
            <a:r>
              <a:rPr lang="en-US" dirty="0" smtClean="0"/>
              <a:t>CFM</a:t>
            </a:r>
            <a:r>
              <a:rPr lang="en-US" baseline="-25000" dirty="0" smtClean="0"/>
              <a:t>6”</a:t>
            </a:r>
            <a:r>
              <a:rPr lang="en-US" dirty="0" smtClean="0"/>
              <a:t>= </a:t>
            </a:r>
            <a:r>
              <a:rPr lang="en-US" dirty="0"/>
              <a:t>3000FPM * </a:t>
            </a:r>
            <a:r>
              <a:rPr lang="en-US" dirty="0" smtClean="0"/>
              <a:t>SA</a:t>
            </a:r>
            <a:r>
              <a:rPr lang="en-US" baseline="-25000" dirty="0" smtClean="0"/>
              <a:t>6”</a:t>
            </a:r>
            <a:endParaRPr lang="en-US" baseline="-25000" dirty="0"/>
          </a:p>
          <a:p>
            <a:r>
              <a:rPr lang="en-US" dirty="0" smtClean="0"/>
              <a:t>CFM</a:t>
            </a:r>
            <a:r>
              <a:rPr lang="en-US" baseline="-25000" dirty="0" smtClean="0"/>
              <a:t>6”</a:t>
            </a:r>
            <a:r>
              <a:rPr lang="en-US" dirty="0" smtClean="0"/>
              <a:t>= </a:t>
            </a:r>
            <a:r>
              <a:rPr lang="en-US" dirty="0"/>
              <a:t>3000FPM * </a:t>
            </a:r>
            <a:r>
              <a:rPr lang="en-US" dirty="0" smtClean="0"/>
              <a:t>.1964ft</a:t>
            </a:r>
            <a:r>
              <a:rPr lang="en-US" baseline="30000" dirty="0" smtClean="0"/>
              <a:t>2</a:t>
            </a:r>
            <a:endParaRPr lang="en-US" baseline="30000" dirty="0"/>
          </a:p>
          <a:p>
            <a:r>
              <a:rPr lang="en-US" dirty="0" smtClean="0"/>
              <a:t>CFM</a:t>
            </a:r>
            <a:r>
              <a:rPr lang="en-US" baseline="-25000" dirty="0" smtClean="0"/>
              <a:t>6”</a:t>
            </a:r>
            <a:r>
              <a:rPr lang="en-US" dirty="0" smtClean="0"/>
              <a:t>= 590CFM</a:t>
            </a:r>
            <a:endParaRPr lang="en-US" dirty="0"/>
          </a:p>
          <a:p>
            <a:r>
              <a:rPr lang="en-US" dirty="0" err="1" smtClean="0"/>
              <a:t>CFM</a:t>
            </a:r>
            <a:r>
              <a:rPr lang="en-US" baseline="-25000" dirty="0" err="1" smtClean="0"/>
              <a:t>Branch</a:t>
            </a:r>
            <a:r>
              <a:rPr lang="en-US" baseline="-25000" dirty="0" smtClean="0"/>
              <a:t> A </a:t>
            </a:r>
            <a:r>
              <a:rPr lang="en-US" dirty="0" smtClean="0"/>
              <a:t>= 590CFM + 1050CFM</a:t>
            </a:r>
          </a:p>
          <a:p>
            <a:r>
              <a:rPr lang="en-US" dirty="0" err="1"/>
              <a:t>CFM</a:t>
            </a:r>
            <a:r>
              <a:rPr lang="en-US" baseline="-25000" dirty="0" err="1"/>
              <a:t>Branch</a:t>
            </a:r>
            <a:r>
              <a:rPr lang="en-US" baseline="-25000" dirty="0"/>
              <a:t> A </a:t>
            </a:r>
            <a:r>
              <a:rPr lang="en-US" dirty="0"/>
              <a:t>= </a:t>
            </a:r>
            <a:r>
              <a:rPr lang="en-US" dirty="0" smtClean="0"/>
              <a:t>1640CFM</a:t>
            </a:r>
          </a:p>
          <a:p>
            <a:r>
              <a:rPr lang="en-US" dirty="0" err="1" smtClean="0"/>
              <a:t>FPM</a:t>
            </a:r>
            <a:r>
              <a:rPr lang="en-US" baseline="-25000" dirty="0" err="1" smtClean="0"/>
              <a:t>Oil</a:t>
            </a:r>
            <a:r>
              <a:rPr lang="en-US" baseline="-25000" dirty="0" smtClean="0"/>
              <a:t> Mist</a:t>
            </a:r>
            <a:r>
              <a:rPr lang="en-US" dirty="0" smtClean="0"/>
              <a:t> = 3000FPM </a:t>
            </a:r>
          </a:p>
          <a:p>
            <a:r>
              <a:rPr lang="en-US" dirty="0" smtClean="0"/>
              <a:t>CFM=FPM*SA</a:t>
            </a:r>
          </a:p>
          <a:p>
            <a:r>
              <a:rPr lang="en-US" dirty="0" smtClean="0"/>
              <a:t>1640 CFM = 3000FPM * SA</a:t>
            </a:r>
          </a:p>
          <a:p>
            <a:r>
              <a:rPr lang="en-US" dirty="0" smtClean="0"/>
              <a:t>1640/3000 = SA = .546ft</a:t>
            </a:r>
            <a:r>
              <a:rPr lang="en-US" baseline="30000" dirty="0" smtClean="0"/>
              <a:t>2</a:t>
            </a:r>
          </a:p>
          <a:p>
            <a:r>
              <a:rPr lang="en-US" dirty="0" smtClean="0"/>
              <a:t>.546ft</a:t>
            </a:r>
            <a:r>
              <a:rPr lang="en-US" baseline="30000" dirty="0" smtClean="0"/>
              <a:t>2</a:t>
            </a:r>
            <a:r>
              <a:rPr lang="en-US" dirty="0" smtClean="0"/>
              <a:t> is closest to .545ft</a:t>
            </a:r>
            <a:r>
              <a:rPr lang="en-US" baseline="30000" dirty="0" smtClean="0"/>
              <a:t>2</a:t>
            </a:r>
            <a:r>
              <a:rPr lang="en-US" dirty="0" smtClean="0"/>
              <a:t> = 10” duct</a:t>
            </a:r>
          </a:p>
          <a:p>
            <a:r>
              <a:rPr lang="en-US" dirty="0" smtClean="0"/>
              <a:t>Branch A is 10”x8”x6”</a:t>
            </a:r>
          </a:p>
          <a:p>
            <a:endParaRPr lang="en-US" dirty="0" smtClean="0"/>
          </a:p>
          <a:p>
            <a:endParaRPr lang="en-US" dirty="0"/>
          </a:p>
          <a:p>
            <a:endParaRPr lang="en-US" dirty="0"/>
          </a:p>
        </p:txBody>
      </p:sp>
      <p:sp>
        <p:nvSpPr>
          <p:cNvPr id="4" name="Slide Number Placeholder 3"/>
          <p:cNvSpPr>
            <a:spLocks noGrp="1"/>
          </p:cNvSpPr>
          <p:nvPr>
            <p:ph type="sldNum" sz="quarter" idx="12"/>
          </p:nvPr>
        </p:nvSpPr>
        <p:spPr/>
        <p:txBody>
          <a:bodyPr/>
          <a:lstStyle/>
          <a:p>
            <a:fld id="{02FF2603-0847-4474-9DCF-E0B71BA16EC6}" type="slidenum">
              <a:rPr lang="en-US" smtClean="0"/>
              <a:t>14</a:t>
            </a:fld>
            <a:endParaRPr lang="en-US"/>
          </a:p>
        </p:txBody>
      </p:sp>
      <p:pic>
        <p:nvPicPr>
          <p:cNvPr id="6"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24400" y="2438400"/>
            <a:ext cx="4106604" cy="303909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343308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8229600" cy="990600"/>
          </a:xfrm>
        </p:spPr>
        <p:txBody>
          <a:bodyPr>
            <a:normAutofit fontScale="90000"/>
          </a:bodyPr>
          <a:lstStyle/>
          <a:p>
            <a:r>
              <a:rPr lang="en-US" dirty="0" smtClean="0"/>
              <a:t>Sizing Duct Layout Example 1 – Branch B</a:t>
            </a:r>
            <a:endParaRPr lang="en-US" dirty="0"/>
          </a:p>
        </p:txBody>
      </p:sp>
      <p:sp>
        <p:nvSpPr>
          <p:cNvPr id="3" name="Content Placeholder 2"/>
          <p:cNvSpPr>
            <a:spLocks noGrp="1"/>
          </p:cNvSpPr>
          <p:nvPr>
            <p:ph idx="1"/>
          </p:nvPr>
        </p:nvSpPr>
        <p:spPr>
          <a:xfrm>
            <a:off x="152400" y="1676400"/>
            <a:ext cx="4495800" cy="4876800"/>
          </a:xfrm>
        </p:spPr>
        <p:txBody>
          <a:bodyPr>
            <a:normAutofit/>
          </a:bodyPr>
          <a:lstStyle/>
          <a:p>
            <a:r>
              <a:rPr lang="en-US" dirty="0" smtClean="0"/>
              <a:t>CFM</a:t>
            </a:r>
            <a:r>
              <a:rPr lang="en-US" baseline="-25000" dirty="0" smtClean="0"/>
              <a:t>6”</a:t>
            </a:r>
            <a:r>
              <a:rPr lang="en-US" dirty="0" smtClean="0"/>
              <a:t>= 590CFM</a:t>
            </a:r>
          </a:p>
          <a:p>
            <a:r>
              <a:rPr lang="en-US" dirty="0" err="1" smtClean="0"/>
              <a:t>CFM</a:t>
            </a:r>
            <a:r>
              <a:rPr lang="en-US" baseline="-25000" dirty="0" err="1" smtClean="0"/>
              <a:t>Branch</a:t>
            </a:r>
            <a:r>
              <a:rPr lang="en-US" baseline="-25000" dirty="0" smtClean="0"/>
              <a:t> B </a:t>
            </a:r>
            <a:r>
              <a:rPr lang="en-US" dirty="0" smtClean="0"/>
              <a:t>= 1640CFM + 590CFM</a:t>
            </a:r>
          </a:p>
          <a:p>
            <a:r>
              <a:rPr lang="en-US" dirty="0" err="1"/>
              <a:t>CFM</a:t>
            </a:r>
            <a:r>
              <a:rPr lang="en-US" baseline="-25000" dirty="0" err="1"/>
              <a:t>Branch</a:t>
            </a:r>
            <a:r>
              <a:rPr lang="en-US" baseline="-25000" dirty="0"/>
              <a:t> </a:t>
            </a:r>
            <a:r>
              <a:rPr lang="en-US" baseline="-25000" dirty="0" smtClean="0"/>
              <a:t>B </a:t>
            </a:r>
            <a:r>
              <a:rPr lang="en-US" dirty="0"/>
              <a:t>= </a:t>
            </a:r>
            <a:r>
              <a:rPr lang="en-US" dirty="0" smtClean="0"/>
              <a:t>2230CFM</a:t>
            </a:r>
          </a:p>
          <a:p>
            <a:r>
              <a:rPr lang="en-US" dirty="0" err="1" smtClean="0"/>
              <a:t>FPM</a:t>
            </a:r>
            <a:r>
              <a:rPr lang="en-US" baseline="-25000" dirty="0" err="1" smtClean="0"/>
              <a:t>Oil</a:t>
            </a:r>
            <a:r>
              <a:rPr lang="en-US" baseline="-25000" dirty="0" smtClean="0"/>
              <a:t> Mist</a:t>
            </a:r>
            <a:r>
              <a:rPr lang="en-US" dirty="0" smtClean="0"/>
              <a:t> = 3000FPM </a:t>
            </a:r>
          </a:p>
          <a:p>
            <a:r>
              <a:rPr lang="en-US" dirty="0" smtClean="0"/>
              <a:t>CFM=FPM*SA</a:t>
            </a:r>
          </a:p>
          <a:p>
            <a:r>
              <a:rPr lang="en-US" dirty="0" smtClean="0"/>
              <a:t>2230 CFM = 3000FPM * SA</a:t>
            </a:r>
          </a:p>
          <a:p>
            <a:r>
              <a:rPr lang="en-US" dirty="0" smtClean="0"/>
              <a:t>2230/3000 = SA = .743ft</a:t>
            </a:r>
            <a:r>
              <a:rPr lang="en-US" baseline="30000" dirty="0" smtClean="0"/>
              <a:t>2</a:t>
            </a:r>
          </a:p>
          <a:p>
            <a:r>
              <a:rPr lang="en-US" dirty="0" smtClean="0"/>
              <a:t>.743ft</a:t>
            </a:r>
            <a:r>
              <a:rPr lang="en-US" baseline="30000" dirty="0" smtClean="0"/>
              <a:t>2</a:t>
            </a:r>
            <a:r>
              <a:rPr lang="en-US" dirty="0" smtClean="0"/>
              <a:t> is closest to .785ft</a:t>
            </a:r>
            <a:r>
              <a:rPr lang="en-US" baseline="30000" dirty="0" smtClean="0"/>
              <a:t>2</a:t>
            </a:r>
            <a:r>
              <a:rPr lang="en-US" dirty="0" smtClean="0"/>
              <a:t> = 12” duct</a:t>
            </a:r>
          </a:p>
          <a:p>
            <a:r>
              <a:rPr lang="en-US" dirty="0" smtClean="0"/>
              <a:t>Branch B is 12”x10”x6”</a:t>
            </a:r>
          </a:p>
          <a:p>
            <a:endParaRPr lang="en-US" dirty="0" smtClean="0"/>
          </a:p>
          <a:p>
            <a:endParaRPr lang="en-US" dirty="0"/>
          </a:p>
          <a:p>
            <a:endParaRPr lang="en-US" dirty="0"/>
          </a:p>
        </p:txBody>
      </p:sp>
      <p:sp>
        <p:nvSpPr>
          <p:cNvPr id="4" name="Slide Number Placeholder 3"/>
          <p:cNvSpPr>
            <a:spLocks noGrp="1"/>
          </p:cNvSpPr>
          <p:nvPr>
            <p:ph type="sldNum" sz="quarter" idx="12"/>
          </p:nvPr>
        </p:nvSpPr>
        <p:spPr/>
        <p:txBody>
          <a:bodyPr/>
          <a:lstStyle/>
          <a:p>
            <a:fld id="{02FF2603-0847-4474-9DCF-E0B71BA16EC6}" type="slidenum">
              <a:rPr lang="en-US" smtClean="0"/>
              <a:t>15</a:t>
            </a:fld>
            <a:endParaRPr lang="en-US"/>
          </a:p>
        </p:txBody>
      </p:sp>
      <p:pic>
        <p:nvPicPr>
          <p:cNvPr id="6"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24400" y="2438400"/>
            <a:ext cx="4106604" cy="303909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937790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8229600" cy="990600"/>
          </a:xfrm>
        </p:spPr>
        <p:txBody>
          <a:bodyPr>
            <a:normAutofit fontScale="90000"/>
          </a:bodyPr>
          <a:lstStyle/>
          <a:p>
            <a:r>
              <a:rPr lang="en-US" dirty="0" smtClean="0"/>
              <a:t>Sizing Duct Layout Example 1 – Branch C</a:t>
            </a:r>
            <a:endParaRPr lang="en-US" dirty="0"/>
          </a:p>
        </p:txBody>
      </p:sp>
      <p:sp>
        <p:nvSpPr>
          <p:cNvPr id="3" name="Content Placeholder 2"/>
          <p:cNvSpPr>
            <a:spLocks noGrp="1"/>
          </p:cNvSpPr>
          <p:nvPr>
            <p:ph idx="1"/>
          </p:nvPr>
        </p:nvSpPr>
        <p:spPr>
          <a:xfrm>
            <a:off x="152400" y="1676400"/>
            <a:ext cx="4495800" cy="4876800"/>
          </a:xfrm>
        </p:spPr>
        <p:txBody>
          <a:bodyPr>
            <a:normAutofit/>
          </a:bodyPr>
          <a:lstStyle/>
          <a:p>
            <a:r>
              <a:rPr lang="en-US" dirty="0" smtClean="0"/>
              <a:t>CFM</a:t>
            </a:r>
            <a:r>
              <a:rPr lang="en-US" baseline="-25000" dirty="0"/>
              <a:t>8</a:t>
            </a:r>
            <a:r>
              <a:rPr lang="en-US" baseline="-25000" dirty="0" smtClean="0"/>
              <a:t>”</a:t>
            </a:r>
            <a:r>
              <a:rPr lang="en-US" dirty="0" smtClean="0"/>
              <a:t>= 1050CFM</a:t>
            </a:r>
          </a:p>
          <a:p>
            <a:r>
              <a:rPr lang="en-US" dirty="0" err="1" smtClean="0"/>
              <a:t>CFM</a:t>
            </a:r>
            <a:r>
              <a:rPr lang="en-US" baseline="-25000" dirty="0" err="1" smtClean="0"/>
              <a:t>Branch</a:t>
            </a:r>
            <a:r>
              <a:rPr lang="en-US" baseline="-25000" dirty="0" smtClean="0"/>
              <a:t> B </a:t>
            </a:r>
            <a:r>
              <a:rPr lang="en-US" dirty="0" smtClean="0"/>
              <a:t>= 2230CFM + 1050CFM</a:t>
            </a:r>
          </a:p>
          <a:p>
            <a:r>
              <a:rPr lang="en-US" dirty="0" err="1"/>
              <a:t>CFM</a:t>
            </a:r>
            <a:r>
              <a:rPr lang="en-US" baseline="-25000" dirty="0" err="1"/>
              <a:t>Branch</a:t>
            </a:r>
            <a:r>
              <a:rPr lang="en-US" baseline="-25000" dirty="0"/>
              <a:t> </a:t>
            </a:r>
            <a:r>
              <a:rPr lang="en-US" baseline="-25000" dirty="0" smtClean="0"/>
              <a:t>B </a:t>
            </a:r>
            <a:r>
              <a:rPr lang="en-US" dirty="0"/>
              <a:t>= </a:t>
            </a:r>
            <a:r>
              <a:rPr lang="en-US" dirty="0" smtClean="0"/>
              <a:t>3280CFM</a:t>
            </a:r>
          </a:p>
          <a:p>
            <a:r>
              <a:rPr lang="en-US" dirty="0" err="1" smtClean="0"/>
              <a:t>FPM</a:t>
            </a:r>
            <a:r>
              <a:rPr lang="en-US" baseline="-25000" dirty="0" err="1" smtClean="0"/>
              <a:t>Oil</a:t>
            </a:r>
            <a:r>
              <a:rPr lang="en-US" baseline="-25000" dirty="0" smtClean="0"/>
              <a:t> Mist</a:t>
            </a:r>
            <a:r>
              <a:rPr lang="en-US" dirty="0" smtClean="0"/>
              <a:t> = 3000FPM </a:t>
            </a:r>
          </a:p>
          <a:p>
            <a:r>
              <a:rPr lang="en-US" dirty="0" smtClean="0"/>
              <a:t>CFM=FPM*SA</a:t>
            </a:r>
          </a:p>
          <a:p>
            <a:r>
              <a:rPr lang="en-US" dirty="0" smtClean="0"/>
              <a:t>3280 CFM = 3000FPM * SA</a:t>
            </a:r>
          </a:p>
          <a:p>
            <a:r>
              <a:rPr lang="en-US" dirty="0" smtClean="0"/>
              <a:t>3280/3000 = SA = 1.093ft</a:t>
            </a:r>
            <a:r>
              <a:rPr lang="en-US" baseline="30000" dirty="0" smtClean="0"/>
              <a:t>2</a:t>
            </a:r>
          </a:p>
          <a:p>
            <a:r>
              <a:rPr lang="en-US" dirty="0" smtClean="0"/>
              <a:t>1.093ft</a:t>
            </a:r>
            <a:r>
              <a:rPr lang="en-US" baseline="30000" dirty="0" smtClean="0"/>
              <a:t>2</a:t>
            </a:r>
            <a:r>
              <a:rPr lang="en-US" dirty="0" smtClean="0"/>
              <a:t> is closest to 1.069ft</a:t>
            </a:r>
            <a:r>
              <a:rPr lang="en-US" baseline="30000" dirty="0" smtClean="0"/>
              <a:t>2</a:t>
            </a:r>
            <a:r>
              <a:rPr lang="en-US" dirty="0" smtClean="0"/>
              <a:t> = 14” duct</a:t>
            </a:r>
          </a:p>
          <a:p>
            <a:r>
              <a:rPr lang="en-US" dirty="0" smtClean="0"/>
              <a:t>Branch C is 14”x12”x8”</a:t>
            </a:r>
          </a:p>
          <a:p>
            <a:endParaRPr lang="en-US" dirty="0" smtClean="0"/>
          </a:p>
          <a:p>
            <a:endParaRPr lang="en-US" dirty="0"/>
          </a:p>
          <a:p>
            <a:endParaRPr lang="en-US" dirty="0"/>
          </a:p>
        </p:txBody>
      </p:sp>
      <p:sp>
        <p:nvSpPr>
          <p:cNvPr id="4" name="Slide Number Placeholder 3"/>
          <p:cNvSpPr>
            <a:spLocks noGrp="1"/>
          </p:cNvSpPr>
          <p:nvPr>
            <p:ph type="sldNum" sz="quarter" idx="12"/>
          </p:nvPr>
        </p:nvSpPr>
        <p:spPr/>
        <p:txBody>
          <a:bodyPr/>
          <a:lstStyle/>
          <a:p>
            <a:fld id="{02FF2603-0847-4474-9DCF-E0B71BA16EC6}" type="slidenum">
              <a:rPr lang="en-US" smtClean="0"/>
              <a:t>16</a:t>
            </a:fld>
            <a:endParaRPr lang="en-US"/>
          </a:p>
        </p:txBody>
      </p:sp>
      <p:pic>
        <p:nvPicPr>
          <p:cNvPr id="6"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24400" y="2438400"/>
            <a:ext cx="4106604" cy="303909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536970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Static Pressure</a:t>
            </a:r>
            <a:endParaRPr lang="en-US" dirty="0"/>
          </a:p>
        </p:txBody>
      </p:sp>
      <p:sp>
        <p:nvSpPr>
          <p:cNvPr id="3" name="Content Placeholder 2"/>
          <p:cNvSpPr>
            <a:spLocks noGrp="1"/>
          </p:cNvSpPr>
          <p:nvPr>
            <p:ph idx="1"/>
          </p:nvPr>
        </p:nvSpPr>
        <p:spPr/>
        <p:txBody>
          <a:bodyPr>
            <a:normAutofit lnSpcReduction="10000"/>
          </a:bodyPr>
          <a:lstStyle/>
          <a:p>
            <a:r>
              <a:rPr lang="en-US" dirty="0" smtClean="0"/>
              <a:t>Static Pressure (SP) is the buildup of pressure throughout a duct run</a:t>
            </a:r>
          </a:p>
          <a:p>
            <a:r>
              <a:rPr lang="en-US" dirty="0" smtClean="0"/>
              <a:t>Every piece of pipe/transition/fume arm/collector exerts some type of SP on the system</a:t>
            </a:r>
          </a:p>
          <a:p>
            <a:r>
              <a:rPr lang="en-US" dirty="0" smtClean="0"/>
              <a:t>SP is cumulative – you calculate the largest static pressure drop in the system and base your calculations off of that figure</a:t>
            </a:r>
          </a:p>
          <a:p>
            <a:r>
              <a:rPr lang="en-US" dirty="0" smtClean="0"/>
              <a:t>Fan performance is dictated by the SP of the system.  If the system exerts less SP on the fan then the fan is rated for, the fan will perform at designed performance</a:t>
            </a:r>
          </a:p>
          <a:p>
            <a:r>
              <a:rPr lang="en-US" dirty="0" smtClean="0"/>
              <a:t>Conversely, if the system exerts more pressure on the fan then the fan is designed for, the fan will perform at a less than optimal performance</a:t>
            </a:r>
            <a:endParaRPr lang="en-US" dirty="0"/>
          </a:p>
        </p:txBody>
      </p:sp>
      <p:sp>
        <p:nvSpPr>
          <p:cNvPr id="4" name="Slide Number Placeholder 3"/>
          <p:cNvSpPr>
            <a:spLocks noGrp="1"/>
          </p:cNvSpPr>
          <p:nvPr>
            <p:ph type="sldNum" sz="quarter" idx="12"/>
          </p:nvPr>
        </p:nvSpPr>
        <p:spPr/>
        <p:txBody>
          <a:bodyPr/>
          <a:lstStyle/>
          <a:p>
            <a:fld id="{02FF2603-0847-4474-9DCF-E0B71BA16EC6}" type="slidenum">
              <a:rPr lang="en-US" smtClean="0"/>
              <a:t>17</a:t>
            </a:fld>
            <a:endParaRPr lang="en-US"/>
          </a:p>
        </p:txBody>
      </p:sp>
      <p:pic>
        <p:nvPicPr>
          <p:cNvPr id="5122" name="Picture 2" descr="http://www2.ca.uky.edu/poultryprofitability/Production_manual/Chapter7_Ventilation_principles/Measuring_static_pressure.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81600" y="488092"/>
            <a:ext cx="1641763" cy="1143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756960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7391400" cy="1264920"/>
          </a:xfrm>
        </p:spPr>
        <p:txBody>
          <a:bodyPr>
            <a:normAutofit fontScale="90000"/>
          </a:bodyPr>
          <a:lstStyle/>
          <a:p>
            <a:r>
              <a:rPr lang="en-US" sz="4000" dirty="0" smtClean="0"/>
              <a:t>Static Pressure Example:SDC-3-4</a:t>
            </a:r>
            <a:endParaRPr lang="en-US" sz="4000" dirty="0"/>
          </a:p>
        </p:txBody>
      </p:sp>
      <p:sp>
        <p:nvSpPr>
          <p:cNvPr id="6" name="Text Placeholder 5"/>
          <p:cNvSpPr>
            <a:spLocks noGrp="1"/>
          </p:cNvSpPr>
          <p:nvPr>
            <p:ph type="body" sz="half" idx="2"/>
          </p:nvPr>
        </p:nvSpPr>
        <p:spPr>
          <a:xfrm>
            <a:off x="457200" y="2133600"/>
            <a:ext cx="2362200" cy="4242816"/>
          </a:xfrm>
        </p:spPr>
        <p:txBody>
          <a:bodyPr/>
          <a:lstStyle/>
          <a:p>
            <a:pPr marL="285750" indent="-285750">
              <a:buFont typeface="Arial" panose="020B0604020202020204" pitchFamily="34" charset="0"/>
              <a:buChar char="•"/>
            </a:pPr>
            <a:r>
              <a:rPr lang="en-US" dirty="0" smtClean="0"/>
              <a:t>See SDC-3-4 Performance Curve</a:t>
            </a:r>
          </a:p>
          <a:p>
            <a:pPr marL="285750" indent="-285750">
              <a:buFont typeface="Arial" panose="020B0604020202020204" pitchFamily="34" charset="0"/>
              <a:buChar char="•"/>
            </a:pPr>
            <a:r>
              <a:rPr lang="en-US" dirty="0" smtClean="0"/>
              <a:t>The SDC-3-4 advertises to be 1500 CFM collector</a:t>
            </a:r>
          </a:p>
          <a:p>
            <a:pPr marL="285750" indent="-285750">
              <a:buFont typeface="Arial" panose="020B0604020202020204" pitchFamily="34" charset="0"/>
              <a:buChar char="•"/>
            </a:pPr>
            <a:r>
              <a:rPr lang="en-US" dirty="0" smtClean="0"/>
              <a:t>Compare the CFM of the collector with Static Pressure at 2”, 4”, 6”, and 8” </a:t>
            </a:r>
          </a:p>
          <a:p>
            <a:pPr marL="742950" lvl="1" indent="-285750">
              <a:buFont typeface="Arial" panose="020B0604020202020204" pitchFamily="34" charset="0"/>
              <a:buChar char="•"/>
            </a:pPr>
            <a:r>
              <a:rPr lang="en-US" dirty="0" smtClean="0"/>
              <a:t>2” SP = 1500 CFM</a:t>
            </a:r>
          </a:p>
          <a:p>
            <a:pPr marL="742950" lvl="1" indent="-285750">
              <a:buFont typeface="Arial" panose="020B0604020202020204" pitchFamily="34" charset="0"/>
              <a:buChar char="•"/>
            </a:pPr>
            <a:r>
              <a:rPr lang="en-US" dirty="0" smtClean="0"/>
              <a:t>4” SP = 1360 CFM</a:t>
            </a:r>
          </a:p>
          <a:p>
            <a:pPr marL="742950" lvl="1" indent="-285750">
              <a:buFont typeface="Arial" panose="020B0604020202020204" pitchFamily="34" charset="0"/>
              <a:buChar char="•"/>
            </a:pPr>
            <a:r>
              <a:rPr lang="en-US" dirty="0" smtClean="0"/>
              <a:t>6” SP = 1125 CFM</a:t>
            </a:r>
          </a:p>
          <a:p>
            <a:pPr marL="742950" lvl="1" indent="-285750">
              <a:buFont typeface="Arial" panose="020B0604020202020204" pitchFamily="34" charset="0"/>
              <a:buChar char="•"/>
            </a:pPr>
            <a:r>
              <a:rPr lang="en-US" dirty="0" smtClean="0"/>
              <a:t>8” SP = 949 CFM</a:t>
            </a:r>
            <a:endParaRPr lang="en-US" dirty="0"/>
          </a:p>
        </p:txBody>
      </p:sp>
      <p:sp>
        <p:nvSpPr>
          <p:cNvPr id="4" name="Slide Number Placeholder 3"/>
          <p:cNvSpPr>
            <a:spLocks noGrp="1"/>
          </p:cNvSpPr>
          <p:nvPr>
            <p:ph type="sldNum" sz="quarter" idx="12"/>
          </p:nvPr>
        </p:nvSpPr>
        <p:spPr/>
        <p:txBody>
          <a:bodyPr/>
          <a:lstStyle/>
          <a:p>
            <a:fld id="{02FF2603-0847-4474-9DCF-E0B71BA16EC6}" type="slidenum">
              <a:rPr lang="en-US" smtClean="0"/>
              <a:t>18</a:t>
            </a:fld>
            <a:endParaRPr lang="en-US"/>
          </a:p>
        </p:txBody>
      </p:sp>
      <p:pic>
        <p:nvPicPr>
          <p:cNvPr id="409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95600" y="2209800"/>
            <a:ext cx="5788434" cy="30743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276193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Static Pressure – How to Reduce</a:t>
            </a:r>
            <a:endParaRPr lang="en-US" dirty="0"/>
          </a:p>
        </p:txBody>
      </p:sp>
      <p:sp>
        <p:nvSpPr>
          <p:cNvPr id="3" name="Content Placeholder 2"/>
          <p:cNvSpPr>
            <a:spLocks noGrp="1"/>
          </p:cNvSpPr>
          <p:nvPr>
            <p:ph idx="1"/>
          </p:nvPr>
        </p:nvSpPr>
        <p:spPr>
          <a:xfrm>
            <a:off x="457200" y="1600200"/>
            <a:ext cx="4114800" cy="4876800"/>
          </a:xfrm>
        </p:spPr>
        <p:txBody>
          <a:bodyPr>
            <a:normAutofit fontScale="92500" lnSpcReduction="10000"/>
          </a:bodyPr>
          <a:lstStyle/>
          <a:p>
            <a:r>
              <a:rPr lang="en-US" dirty="0" smtClean="0"/>
              <a:t>Elbows</a:t>
            </a:r>
          </a:p>
          <a:p>
            <a:pPr lvl="1"/>
            <a:r>
              <a:rPr lang="en-US" dirty="0" smtClean="0"/>
              <a:t>Using 2.5D or 1.5D radius elbows instead of 1-D</a:t>
            </a:r>
          </a:p>
          <a:p>
            <a:r>
              <a:rPr lang="en-US" dirty="0" smtClean="0"/>
              <a:t>Branches</a:t>
            </a:r>
          </a:p>
          <a:p>
            <a:pPr lvl="1"/>
            <a:r>
              <a:rPr lang="en-US" dirty="0" smtClean="0"/>
              <a:t>Using branches that come in at 45º or 30º angles instead of 90º angles (T’s)</a:t>
            </a:r>
          </a:p>
          <a:p>
            <a:r>
              <a:rPr lang="en-US" dirty="0" smtClean="0"/>
              <a:t>Reducers</a:t>
            </a:r>
          </a:p>
          <a:p>
            <a:pPr lvl="1"/>
            <a:r>
              <a:rPr lang="en-US" dirty="0" smtClean="0"/>
              <a:t>Using slow-reducing reducers instead of quick reducers</a:t>
            </a:r>
          </a:p>
          <a:p>
            <a:r>
              <a:rPr lang="en-US" dirty="0" smtClean="0"/>
              <a:t>Straight Pipe</a:t>
            </a:r>
          </a:p>
          <a:p>
            <a:pPr lvl="1"/>
            <a:r>
              <a:rPr lang="en-US" dirty="0" smtClean="0"/>
              <a:t>Use proper transport velocities instead of fast velocities when not required</a:t>
            </a:r>
          </a:p>
          <a:p>
            <a:r>
              <a:rPr lang="en-US" dirty="0" smtClean="0"/>
              <a:t>IF you have to calculate… </a:t>
            </a:r>
          </a:p>
          <a:p>
            <a:pPr lvl="1"/>
            <a:endParaRPr lang="en-US" dirty="0"/>
          </a:p>
        </p:txBody>
      </p:sp>
      <p:sp>
        <p:nvSpPr>
          <p:cNvPr id="4" name="Slide Number Placeholder 3"/>
          <p:cNvSpPr>
            <a:spLocks noGrp="1"/>
          </p:cNvSpPr>
          <p:nvPr>
            <p:ph type="sldNum" sz="quarter" idx="12"/>
          </p:nvPr>
        </p:nvSpPr>
        <p:spPr/>
        <p:txBody>
          <a:bodyPr/>
          <a:lstStyle/>
          <a:p>
            <a:fld id="{02FF2603-0847-4474-9DCF-E0B71BA16EC6}" type="slidenum">
              <a:rPr lang="en-US" smtClean="0"/>
              <a:t>19</a:t>
            </a:fld>
            <a:endParaRPr lang="en-US"/>
          </a:p>
        </p:txBody>
      </p:sp>
      <p:pic>
        <p:nvPicPr>
          <p:cNvPr id="14338" name="Picture 2" descr="http://skunkpharmresearch.files.wordpress.com/2012/06/duct-standards-1-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24400" y="1524000"/>
            <a:ext cx="3914775" cy="5029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63190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Duct System Design Overview</a:t>
            </a:r>
            <a:endParaRPr lang="en-US" dirty="0"/>
          </a:p>
        </p:txBody>
      </p:sp>
      <p:sp>
        <p:nvSpPr>
          <p:cNvPr id="3" name="Content Placeholder 2"/>
          <p:cNvSpPr>
            <a:spLocks noGrp="1"/>
          </p:cNvSpPr>
          <p:nvPr>
            <p:ph idx="1"/>
          </p:nvPr>
        </p:nvSpPr>
        <p:spPr/>
        <p:txBody>
          <a:bodyPr/>
          <a:lstStyle/>
          <a:p>
            <a:pPr marL="457200" indent="-457200">
              <a:buFont typeface="+mj-lt"/>
              <a:buAutoNum type="arabicPeriod"/>
            </a:pPr>
            <a:r>
              <a:rPr lang="en-US" dirty="0" smtClean="0"/>
              <a:t>Evaluate system and calculate CFM draw of each system (covered in “CFM Calculations” PowerPoint)</a:t>
            </a:r>
          </a:p>
          <a:p>
            <a:pPr marL="457200" indent="-457200">
              <a:buFont typeface="+mj-lt"/>
              <a:buAutoNum type="arabicPeriod"/>
            </a:pPr>
            <a:r>
              <a:rPr lang="en-US" dirty="0" smtClean="0"/>
              <a:t>Choose a collector based off of the application we are cleaning</a:t>
            </a:r>
          </a:p>
          <a:p>
            <a:pPr marL="731520" lvl="1" indent="-457200">
              <a:buFont typeface="+mj-lt"/>
              <a:buAutoNum type="arabicPeriod"/>
            </a:pPr>
            <a:r>
              <a:rPr lang="en-US" dirty="0" smtClean="0"/>
              <a:t>Choose an A:C ratio if we are pulling a dust application (Avani/ACT)</a:t>
            </a:r>
          </a:p>
          <a:p>
            <a:pPr marL="731520" lvl="1" indent="-457200">
              <a:buFont typeface="+mj-lt"/>
              <a:buAutoNum type="arabicPeriod"/>
            </a:pPr>
            <a:r>
              <a:rPr lang="en-US" dirty="0" smtClean="0"/>
              <a:t>Choose proper Absolent machine if oil mist/smoke</a:t>
            </a:r>
          </a:p>
          <a:p>
            <a:pPr marL="457200" indent="-457200">
              <a:buFont typeface="+mj-lt"/>
              <a:buAutoNum type="arabicPeriod"/>
            </a:pPr>
            <a:r>
              <a:rPr lang="en-US" dirty="0" smtClean="0"/>
              <a:t>Choose collector location (based off of onsite visit)</a:t>
            </a:r>
          </a:p>
          <a:p>
            <a:pPr marL="457200" indent="-457200">
              <a:buFont typeface="+mj-lt"/>
              <a:buAutoNum type="arabicPeriod"/>
            </a:pPr>
            <a:r>
              <a:rPr lang="en-US" dirty="0" smtClean="0"/>
              <a:t>Run duct to drops, tapering duct in main duct run</a:t>
            </a:r>
          </a:p>
          <a:p>
            <a:pPr marL="457200" indent="-457200">
              <a:buFont typeface="+mj-lt"/>
              <a:buAutoNum type="arabicPeriod"/>
            </a:pPr>
            <a:r>
              <a:rPr lang="en-US" dirty="0" smtClean="0"/>
              <a:t>Keep static pressure to a minimum</a:t>
            </a:r>
          </a:p>
          <a:p>
            <a:pPr marL="0" indent="0">
              <a:buNone/>
            </a:pPr>
            <a:endParaRPr lang="en-US" dirty="0"/>
          </a:p>
        </p:txBody>
      </p:sp>
      <p:sp>
        <p:nvSpPr>
          <p:cNvPr id="4" name="Slide Number Placeholder 3"/>
          <p:cNvSpPr>
            <a:spLocks noGrp="1"/>
          </p:cNvSpPr>
          <p:nvPr>
            <p:ph type="sldNum" sz="quarter" idx="12"/>
          </p:nvPr>
        </p:nvSpPr>
        <p:spPr/>
        <p:txBody>
          <a:bodyPr/>
          <a:lstStyle/>
          <a:p>
            <a:fld id="{02FF2603-0847-4474-9DCF-E0B71BA16EC6}" type="slidenum">
              <a:rPr lang="en-US" smtClean="0"/>
              <a:t>2</a:t>
            </a:fld>
            <a:endParaRPr lang="en-US"/>
          </a:p>
        </p:txBody>
      </p:sp>
    </p:spTree>
    <p:extLst>
      <p:ext uri="{BB962C8B-B14F-4D97-AF65-F5344CB8AC3E}">
        <p14:creationId xmlns:p14="http://schemas.microsoft.com/office/powerpoint/2010/main" val="14938574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Static Pressure Calculations</a:t>
            </a:r>
            <a:endParaRPr lang="en-US" dirty="0"/>
          </a:p>
        </p:txBody>
      </p:sp>
      <p:sp>
        <p:nvSpPr>
          <p:cNvPr id="4" name="Slide Number Placeholder 3"/>
          <p:cNvSpPr>
            <a:spLocks noGrp="1"/>
          </p:cNvSpPr>
          <p:nvPr>
            <p:ph type="sldNum" sz="quarter" idx="12"/>
          </p:nvPr>
        </p:nvSpPr>
        <p:spPr/>
        <p:txBody>
          <a:bodyPr/>
          <a:lstStyle/>
          <a:p>
            <a:fld id="{02FF2603-0847-4474-9DCF-E0B71BA16EC6}" type="slidenum">
              <a:rPr lang="en-US" smtClean="0"/>
              <a:t>20</a:t>
            </a:fld>
            <a:endParaRPr lang="en-US"/>
          </a:p>
        </p:txBody>
      </p:sp>
      <p:pic>
        <p:nvPicPr>
          <p:cNvPr id="15362"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876800" y="1524000"/>
            <a:ext cx="3843974" cy="4876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Content Placeholder 2"/>
          <p:cNvSpPr txBox="1">
            <a:spLocks/>
          </p:cNvSpPr>
          <p:nvPr/>
        </p:nvSpPr>
        <p:spPr>
          <a:xfrm>
            <a:off x="457200" y="1600200"/>
            <a:ext cx="4114800" cy="4876800"/>
          </a:xfrm>
          <a:prstGeom prst="rect">
            <a:avLst/>
          </a:prstGeom>
        </p:spPr>
        <p:txBody>
          <a:bodyPr vert="horz" lIns="91440" tIns="45720" rIns="91440" bIns="45720" rtlCol="0">
            <a:normAutofit fontScale="92500" lnSpcReduction="20000"/>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r>
              <a:rPr lang="en-US" dirty="0" smtClean="0"/>
              <a:t>In straight pipe</a:t>
            </a:r>
          </a:p>
          <a:p>
            <a:pPr lvl="1"/>
            <a:r>
              <a:rPr lang="en-US" dirty="0" smtClean="0"/>
              <a:t>Find two of three variables below:</a:t>
            </a:r>
          </a:p>
          <a:p>
            <a:pPr lvl="2"/>
            <a:r>
              <a:rPr lang="en-US" dirty="0" smtClean="0"/>
              <a:t>CFM</a:t>
            </a:r>
          </a:p>
          <a:p>
            <a:pPr lvl="2"/>
            <a:r>
              <a:rPr lang="en-US" dirty="0" smtClean="0"/>
              <a:t>Velocity in Duct</a:t>
            </a:r>
          </a:p>
          <a:p>
            <a:pPr lvl="2"/>
            <a:r>
              <a:rPr lang="en-US" dirty="0" smtClean="0"/>
              <a:t>Diameter</a:t>
            </a:r>
          </a:p>
          <a:p>
            <a:pPr lvl="1"/>
            <a:r>
              <a:rPr lang="en-US" dirty="0" smtClean="0"/>
              <a:t>Find where they intersect on chart</a:t>
            </a:r>
          </a:p>
          <a:p>
            <a:pPr lvl="1"/>
            <a:r>
              <a:rPr lang="en-US" dirty="0" smtClean="0"/>
              <a:t>“x” run denotes friction loss per 100 </a:t>
            </a:r>
            <a:r>
              <a:rPr lang="en-US" dirty="0" err="1" smtClean="0"/>
              <a:t>ft</a:t>
            </a:r>
            <a:endParaRPr lang="en-US" dirty="0" smtClean="0"/>
          </a:p>
          <a:p>
            <a:r>
              <a:rPr lang="en-US" dirty="0" smtClean="0"/>
              <a:t>In branches/elbows</a:t>
            </a:r>
            <a:endParaRPr lang="en-US" dirty="0"/>
          </a:p>
          <a:p>
            <a:pPr lvl="1"/>
            <a:r>
              <a:rPr lang="en-US" dirty="0" smtClean="0"/>
              <a:t>Using online formulas, find “k” factor</a:t>
            </a:r>
          </a:p>
          <a:p>
            <a:pPr lvl="1"/>
            <a:r>
              <a:rPr lang="en-US" dirty="0" smtClean="0"/>
              <a:t>Calculate velocity pressure using formula below:</a:t>
            </a:r>
          </a:p>
          <a:p>
            <a:pPr lvl="2"/>
            <a:r>
              <a:rPr lang="en-US" dirty="0" err="1" smtClean="0"/>
              <a:t>V</a:t>
            </a:r>
            <a:r>
              <a:rPr lang="en-US" baseline="-25000" dirty="0" err="1" smtClean="0"/>
              <a:t>p</a:t>
            </a:r>
            <a:r>
              <a:rPr lang="en-US" dirty="0" smtClean="0"/>
              <a:t>=(</a:t>
            </a:r>
            <a:r>
              <a:rPr lang="en-US" dirty="0" err="1" smtClean="0"/>
              <a:t>V</a:t>
            </a:r>
            <a:r>
              <a:rPr lang="en-US" baseline="-25000" dirty="0" err="1" smtClean="0"/>
              <a:t>duct</a:t>
            </a:r>
            <a:r>
              <a:rPr lang="en-US" dirty="0" smtClean="0"/>
              <a:t>/4005)^2</a:t>
            </a:r>
          </a:p>
          <a:p>
            <a:pPr lvl="1"/>
            <a:r>
              <a:rPr lang="en-US" dirty="0" smtClean="0"/>
              <a:t>SP = </a:t>
            </a:r>
            <a:r>
              <a:rPr lang="en-US" dirty="0" err="1" smtClean="0"/>
              <a:t>V</a:t>
            </a:r>
            <a:r>
              <a:rPr lang="en-US" baseline="-25000" dirty="0" err="1" smtClean="0"/>
              <a:t>p</a:t>
            </a:r>
            <a:r>
              <a:rPr lang="en-US" dirty="0" smtClean="0"/>
              <a:t>*K</a:t>
            </a:r>
          </a:p>
          <a:p>
            <a:pPr lvl="1"/>
            <a:endParaRPr lang="en-US" dirty="0"/>
          </a:p>
        </p:txBody>
      </p:sp>
    </p:spTree>
    <p:extLst>
      <p:ext uri="{BB962C8B-B14F-4D97-AF65-F5344CB8AC3E}">
        <p14:creationId xmlns:p14="http://schemas.microsoft.com/office/powerpoint/2010/main" val="6462278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Choosing the Proper Dust Collector</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All dust collectors contain filters, which are used to filter the air</a:t>
            </a:r>
          </a:p>
          <a:p>
            <a:r>
              <a:rPr lang="en-US" dirty="0" smtClean="0"/>
              <a:t>Dust collectors are sized by using an Air to Cloth ratio</a:t>
            </a:r>
          </a:p>
          <a:p>
            <a:pPr lvl="1"/>
            <a:r>
              <a:rPr lang="en-US" dirty="0" smtClean="0"/>
              <a:t>Air = Total CFM of the System</a:t>
            </a:r>
          </a:p>
          <a:p>
            <a:pPr lvl="1"/>
            <a:r>
              <a:rPr lang="en-US" dirty="0" smtClean="0"/>
              <a:t>Cloth = Total Surface Area of Filters in the Collector</a:t>
            </a:r>
          </a:p>
          <a:p>
            <a:pPr lvl="2"/>
            <a:r>
              <a:rPr lang="en-US" dirty="0" smtClean="0"/>
              <a:t>Avani filters = 205 ft2 per filter</a:t>
            </a:r>
          </a:p>
          <a:p>
            <a:pPr lvl="2"/>
            <a:r>
              <a:rPr lang="en-US" dirty="0" smtClean="0"/>
              <a:t>ACT filters </a:t>
            </a:r>
            <a:r>
              <a:rPr lang="en-US" dirty="0"/>
              <a:t>= </a:t>
            </a:r>
            <a:r>
              <a:rPr lang="en-US" dirty="0" smtClean="0"/>
              <a:t>254 ft2 </a:t>
            </a:r>
            <a:r>
              <a:rPr lang="en-US" dirty="0"/>
              <a:t>per </a:t>
            </a:r>
            <a:r>
              <a:rPr lang="en-US" dirty="0" smtClean="0"/>
              <a:t>filter</a:t>
            </a:r>
          </a:p>
          <a:p>
            <a:r>
              <a:rPr lang="en-US" dirty="0" smtClean="0"/>
              <a:t>Avani has sold collectors ranging from 4:1 to 0.5:1</a:t>
            </a:r>
          </a:p>
          <a:p>
            <a:pPr lvl="1"/>
            <a:r>
              <a:rPr lang="en-US" dirty="0" smtClean="0"/>
              <a:t>4:1 – used in welding schools or other part-time welding facilities</a:t>
            </a:r>
          </a:p>
          <a:p>
            <a:pPr lvl="1"/>
            <a:r>
              <a:rPr lang="en-US" dirty="0" smtClean="0"/>
              <a:t>3:1 – most common in fabrication facilities</a:t>
            </a:r>
          </a:p>
          <a:p>
            <a:pPr lvl="1"/>
            <a:r>
              <a:rPr lang="en-US" dirty="0" smtClean="0"/>
              <a:t>2:1 – Robotic welding cells</a:t>
            </a:r>
          </a:p>
          <a:p>
            <a:pPr lvl="1"/>
            <a:r>
              <a:rPr lang="en-US" dirty="0" smtClean="0"/>
              <a:t>0.5:1 – Plasma Dust</a:t>
            </a:r>
          </a:p>
          <a:p>
            <a:r>
              <a:rPr lang="en-US" dirty="0" smtClean="0"/>
              <a:t>Example: Avani is quoting a dust collector to pick up six 6” fume arms inside a welding school.  Please (a) size the fan CFM needed for this install, (b) pick the correct A:C ratio, (c) calculate the minimal filters needed for the ACT collector, (d) choose the correct ACT collector, and (e) calculate the exact A:C ratio based off of the collector we have picked out</a:t>
            </a:r>
          </a:p>
          <a:p>
            <a:endParaRPr lang="en-US" dirty="0" smtClean="0"/>
          </a:p>
          <a:p>
            <a:pPr lvl="2"/>
            <a:endParaRPr lang="en-US" dirty="0"/>
          </a:p>
        </p:txBody>
      </p:sp>
      <p:sp>
        <p:nvSpPr>
          <p:cNvPr id="4" name="Slide Number Placeholder 3"/>
          <p:cNvSpPr>
            <a:spLocks noGrp="1"/>
          </p:cNvSpPr>
          <p:nvPr>
            <p:ph type="sldNum" sz="quarter" idx="12"/>
          </p:nvPr>
        </p:nvSpPr>
        <p:spPr/>
        <p:txBody>
          <a:bodyPr/>
          <a:lstStyle/>
          <a:p>
            <a:fld id="{02FF2603-0847-4474-9DCF-E0B71BA16EC6}" type="slidenum">
              <a:rPr lang="en-US" smtClean="0"/>
              <a:t>3</a:t>
            </a:fld>
            <a:endParaRPr lang="en-US"/>
          </a:p>
        </p:txBody>
      </p:sp>
    </p:spTree>
    <p:extLst>
      <p:ext uri="{BB962C8B-B14F-4D97-AF65-F5344CB8AC3E}">
        <p14:creationId xmlns:p14="http://schemas.microsoft.com/office/powerpoint/2010/main" val="23579445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Choosing the Proper Dust Collector - Example</a:t>
            </a:r>
            <a:endParaRPr lang="en-US" dirty="0"/>
          </a:p>
        </p:txBody>
      </p:sp>
      <p:sp>
        <p:nvSpPr>
          <p:cNvPr id="3" name="Content Placeholder 2"/>
          <p:cNvSpPr>
            <a:spLocks noGrp="1"/>
          </p:cNvSpPr>
          <p:nvPr>
            <p:ph idx="1"/>
          </p:nvPr>
        </p:nvSpPr>
        <p:spPr/>
        <p:txBody>
          <a:bodyPr>
            <a:normAutofit fontScale="85000" lnSpcReduction="20000"/>
          </a:bodyPr>
          <a:lstStyle/>
          <a:p>
            <a:pPr marL="457200" indent="-457200">
              <a:buFont typeface="Arial" pitchFamily="34" charset="0"/>
              <a:buAutoNum type="alphaLcParenBoth"/>
            </a:pPr>
            <a:r>
              <a:rPr lang="en-US" dirty="0"/>
              <a:t>S</a:t>
            </a:r>
            <a:r>
              <a:rPr lang="en-US" dirty="0" smtClean="0"/>
              <a:t>ize </a:t>
            </a:r>
            <a:r>
              <a:rPr lang="en-US" dirty="0"/>
              <a:t>the fan CFM needed for this </a:t>
            </a:r>
            <a:r>
              <a:rPr lang="en-US" dirty="0" smtClean="0"/>
              <a:t>install</a:t>
            </a:r>
          </a:p>
          <a:p>
            <a:pPr marL="548640" lvl="2" indent="0">
              <a:buNone/>
            </a:pPr>
            <a:r>
              <a:rPr lang="en-US" dirty="0" err="1" smtClean="0"/>
              <a:t>CFM</a:t>
            </a:r>
            <a:r>
              <a:rPr lang="en-US" baseline="-25000" dirty="0" err="1" smtClean="0"/>
              <a:t>total</a:t>
            </a:r>
            <a:r>
              <a:rPr lang="en-US" dirty="0" smtClean="0"/>
              <a:t> = (6) * CFM</a:t>
            </a:r>
            <a:r>
              <a:rPr lang="en-US" baseline="-25000" dirty="0" smtClean="0"/>
              <a:t>6</a:t>
            </a:r>
            <a:r>
              <a:rPr lang="en-US" baseline="-25000" dirty="0"/>
              <a:t>” Fume </a:t>
            </a:r>
            <a:r>
              <a:rPr lang="en-US" baseline="-25000" dirty="0" smtClean="0"/>
              <a:t>Arms</a:t>
            </a:r>
          </a:p>
          <a:p>
            <a:pPr marL="548640" lvl="2" indent="0">
              <a:buNone/>
            </a:pPr>
            <a:r>
              <a:rPr lang="en-US" dirty="0" err="1"/>
              <a:t>CFM</a:t>
            </a:r>
            <a:r>
              <a:rPr lang="en-US" baseline="-25000" dirty="0" err="1"/>
              <a:t>total</a:t>
            </a:r>
            <a:r>
              <a:rPr lang="en-US" dirty="0"/>
              <a:t> = (6) * </a:t>
            </a:r>
            <a:r>
              <a:rPr lang="en-US" dirty="0" smtClean="0"/>
              <a:t>800 CFM</a:t>
            </a:r>
          </a:p>
          <a:p>
            <a:pPr marL="548640" lvl="2" indent="0">
              <a:buNone/>
            </a:pPr>
            <a:r>
              <a:rPr lang="en-US" dirty="0" err="1"/>
              <a:t>CFM</a:t>
            </a:r>
            <a:r>
              <a:rPr lang="en-US" baseline="-25000" dirty="0" err="1"/>
              <a:t>total</a:t>
            </a:r>
            <a:r>
              <a:rPr lang="en-US" dirty="0"/>
              <a:t> = 4</a:t>
            </a:r>
            <a:r>
              <a:rPr lang="en-US" dirty="0" smtClean="0"/>
              <a:t>800 </a:t>
            </a:r>
            <a:r>
              <a:rPr lang="en-US" dirty="0"/>
              <a:t>CFM</a:t>
            </a:r>
          </a:p>
          <a:p>
            <a:pPr marL="457200" indent="-457200">
              <a:buFont typeface="Arial" pitchFamily="34" charset="0"/>
              <a:buAutoNum type="alphaLcParenBoth"/>
            </a:pPr>
            <a:r>
              <a:rPr lang="en-US" dirty="0" smtClean="0"/>
              <a:t>Pick </a:t>
            </a:r>
            <a:r>
              <a:rPr lang="en-US" dirty="0"/>
              <a:t>the correct A:C </a:t>
            </a:r>
            <a:r>
              <a:rPr lang="en-US" dirty="0" smtClean="0"/>
              <a:t>ratio</a:t>
            </a:r>
          </a:p>
          <a:p>
            <a:pPr marL="548640" lvl="2" indent="0">
              <a:buNone/>
            </a:pPr>
            <a:r>
              <a:rPr lang="en-US" dirty="0" smtClean="0"/>
              <a:t>A:C ratio of welding facilities = 4:1</a:t>
            </a:r>
          </a:p>
          <a:p>
            <a:pPr marL="548640" lvl="2" indent="0">
              <a:buNone/>
            </a:pPr>
            <a:r>
              <a:rPr lang="en-US" dirty="0" smtClean="0"/>
              <a:t>4800:Cloth = 4:1</a:t>
            </a:r>
          </a:p>
          <a:p>
            <a:pPr marL="548640" lvl="2" indent="0">
              <a:buNone/>
            </a:pPr>
            <a:r>
              <a:rPr lang="en-US" dirty="0" smtClean="0"/>
              <a:t>Cloth = 1200 ft</a:t>
            </a:r>
            <a:r>
              <a:rPr lang="en-US" baseline="30000" dirty="0" smtClean="0"/>
              <a:t>2</a:t>
            </a:r>
            <a:endParaRPr lang="en-US" baseline="30000" dirty="0"/>
          </a:p>
          <a:p>
            <a:pPr marL="457200" indent="-457200">
              <a:buFont typeface="Arial" pitchFamily="34" charset="0"/>
              <a:buAutoNum type="alphaLcParenBoth"/>
            </a:pPr>
            <a:r>
              <a:rPr lang="en-US" dirty="0"/>
              <a:t>C</a:t>
            </a:r>
            <a:r>
              <a:rPr lang="en-US" dirty="0" smtClean="0"/>
              <a:t>alculate </a:t>
            </a:r>
            <a:r>
              <a:rPr lang="en-US" dirty="0"/>
              <a:t>the minimal filters needed for the ACT </a:t>
            </a:r>
            <a:r>
              <a:rPr lang="en-US" dirty="0" smtClean="0"/>
              <a:t>collector</a:t>
            </a:r>
          </a:p>
          <a:p>
            <a:pPr marL="548640" lvl="2" indent="0">
              <a:buNone/>
            </a:pPr>
            <a:r>
              <a:rPr lang="en-US" dirty="0" smtClean="0"/>
              <a:t>Minimum Cloth Required </a:t>
            </a:r>
            <a:r>
              <a:rPr lang="en-US" dirty="0"/>
              <a:t>= 1200 </a:t>
            </a:r>
            <a:r>
              <a:rPr lang="en-US" dirty="0" smtClean="0"/>
              <a:t>ft</a:t>
            </a:r>
            <a:r>
              <a:rPr lang="en-US" baseline="30000" dirty="0" smtClean="0"/>
              <a:t>2</a:t>
            </a:r>
            <a:endParaRPr lang="en-US" dirty="0" smtClean="0"/>
          </a:p>
          <a:p>
            <a:pPr marL="548640" lvl="2" indent="0">
              <a:buNone/>
            </a:pPr>
            <a:r>
              <a:rPr lang="en-US" dirty="0" smtClean="0"/>
              <a:t>Using the ACT chart, next largest filter area is 1,524 </a:t>
            </a:r>
            <a:r>
              <a:rPr lang="en-US" dirty="0"/>
              <a:t>ft</a:t>
            </a:r>
            <a:r>
              <a:rPr lang="en-US" baseline="30000" dirty="0"/>
              <a:t>2</a:t>
            </a:r>
            <a:endParaRPr lang="en-US" dirty="0"/>
          </a:p>
          <a:p>
            <a:pPr marL="457200" indent="-457200">
              <a:buFont typeface="Arial" pitchFamily="34" charset="0"/>
              <a:buAutoNum type="alphaLcParenBoth"/>
            </a:pPr>
            <a:r>
              <a:rPr lang="en-US" dirty="0" smtClean="0"/>
              <a:t>Choose </a:t>
            </a:r>
            <a:r>
              <a:rPr lang="en-US" dirty="0"/>
              <a:t>the correct ACT </a:t>
            </a:r>
            <a:r>
              <a:rPr lang="en-US" dirty="0" smtClean="0"/>
              <a:t>collector</a:t>
            </a:r>
          </a:p>
          <a:p>
            <a:pPr marL="548640" lvl="2" indent="0">
              <a:buNone/>
            </a:pPr>
            <a:r>
              <a:rPr lang="en-US" dirty="0"/>
              <a:t>Using the ACT chart, next largest filter area is the ACT-3-6</a:t>
            </a:r>
          </a:p>
          <a:p>
            <a:pPr marL="457200" indent="-457200">
              <a:buFont typeface="Arial" pitchFamily="34" charset="0"/>
              <a:buAutoNum type="alphaLcParenBoth"/>
            </a:pPr>
            <a:r>
              <a:rPr lang="en-US" dirty="0" smtClean="0"/>
              <a:t>Calculate </a:t>
            </a:r>
            <a:r>
              <a:rPr lang="en-US" dirty="0"/>
              <a:t>the exact A:C ratio based off of the collector we have picked </a:t>
            </a:r>
            <a:r>
              <a:rPr lang="en-US" dirty="0" smtClean="0"/>
              <a:t>out</a:t>
            </a:r>
          </a:p>
          <a:p>
            <a:pPr marL="548640" lvl="2" indent="0">
              <a:buNone/>
            </a:pPr>
            <a:r>
              <a:rPr lang="en-US" dirty="0" smtClean="0"/>
              <a:t>1,524 ft2 is our new cloth ratio</a:t>
            </a:r>
          </a:p>
          <a:p>
            <a:pPr marL="548640" lvl="2" indent="0">
              <a:buNone/>
            </a:pPr>
            <a:r>
              <a:rPr lang="en-US" dirty="0" smtClean="0"/>
              <a:t>4,800 CFM is the total CFM in the System</a:t>
            </a:r>
          </a:p>
          <a:p>
            <a:pPr marL="548640" lvl="2" indent="0">
              <a:buNone/>
            </a:pPr>
            <a:r>
              <a:rPr lang="en-US" dirty="0" smtClean="0"/>
              <a:t>4,800:1,524 = Air:1</a:t>
            </a:r>
          </a:p>
          <a:p>
            <a:pPr marL="548640" lvl="2" indent="0">
              <a:buNone/>
            </a:pPr>
            <a:r>
              <a:rPr lang="en-US" dirty="0" smtClean="0"/>
              <a:t>New </a:t>
            </a:r>
            <a:r>
              <a:rPr lang="en-US" dirty="0" err="1" smtClean="0"/>
              <a:t>Air:Cloth</a:t>
            </a:r>
            <a:r>
              <a:rPr lang="en-US" dirty="0" smtClean="0"/>
              <a:t> = 3.14:1</a:t>
            </a:r>
            <a:endParaRPr lang="en-US" dirty="0"/>
          </a:p>
        </p:txBody>
      </p:sp>
      <p:sp>
        <p:nvSpPr>
          <p:cNvPr id="4" name="Slide Number Placeholder 3"/>
          <p:cNvSpPr>
            <a:spLocks noGrp="1"/>
          </p:cNvSpPr>
          <p:nvPr>
            <p:ph type="sldNum" sz="quarter" idx="12"/>
          </p:nvPr>
        </p:nvSpPr>
        <p:spPr/>
        <p:txBody>
          <a:bodyPr/>
          <a:lstStyle/>
          <a:p>
            <a:fld id="{02FF2603-0847-4474-9DCF-E0B71BA16EC6}" type="slidenum">
              <a:rPr lang="en-US" smtClean="0"/>
              <a:t>4</a:t>
            </a:fld>
            <a:endParaRPr lang="en-US"/>
          </a:p>
        </p:txBody>
      </p:sp>
    </p:spTree>
    <p:extLst>
      <p:ext uri="{BB962C8B-B14F-4D97-AF65-F5344CB8AC3E}">
        <p14:creationId xmlns:p14="http://schemas.microsoft.com/office/powerpoint/2010/main" val="20885589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Choosing the Proper Absolent</a:t>
            </a:r>
            <a:endParaRPr lang="en-US" dirty="0"/>
          </a:p>
        </p:txBody>
      </p:sp>
      <p:sp>
        <p:nvSpPr>
          <p:cNvPr id="3" name="Content Placeholder 2"/>
          <p:cNvSpPr>
            <a:spLocks noGrp="1"/>
          </p:cNvSpPr>
          <p:nvPr>
            <p:ph idx="1"/>
          </p:nvPr>
        </p:nvSpPr>
        <p:spPr/>
        <p:txBody>
          <a:bodyPr/>
          <a:lstStyle/>
          <a:p>
            <a:r>
              <a:rPr lang="en-US" dirty="0" smtClean="0"/>
              <a:t>Absolent has 3 models we sell.  We size Absolent units by the aerosol count in the air.  </a:t>
            </a:r>
          </a:p>
          <a:p>
            <a:pPr lvl="1"/>
            <a:r>
              <a:rPr lang="en-US" dirty="0" smtClean="0"/>
              <a:t>A-Mist Series (formerly called ODF)</a:t>
            </a:r>
          </a:p>
          <a:p>
            <a:pPr lvl="2"/>
            <a:r>
              <a:rPr lang="en-US" dirty="0" smtClean="0"/>
              <a:t>If Aerosol count is between 0-15, use A-Mist</a:t>
            </a:r>
          </a:p>
          <a:p>
            <a:pPr lvl="2"/>
            <a:r>
              <a:rPr lang="en-US" dirty="0" smtClean="0"/>
              <a:t>Typically used with water based coolant sprayed at low pressure</a:t>
            </a:r>
          </a:p>
          <a:p>
            <a:pPr lvl="2"/>
            <a:r>
              <a:rPr lang="en-US" dirty="0" smtClean="0"/>
              <a:t>If count is between 15-25, one can install special filters referred to as s-filters.  If s-filters are installed, the CFM for the collector will be cut in half.</a:t>
            </a:r>
          </a:p>
          <a:p>
            <a:pPr lvl="1"/>
            <a:r>
              <a:rPr lang="en-US" dirty="0" smtClean="0"/>
              <a:t>A-Smoke </a:t>
            </a:r>
            <a:r>
              <a:rPr lang="en-US" dirty="0"/>
              <a:t>Series (formerly called </a:t>
            </a:r>
            <a:r>
              <a:rPr lang="en-US" dirty="0" smtClean="0"/>
              <a:t>ODR)</a:t>
            </a:r>
            <a:endParaRPr lang="en-US" dirty="0"/>
          </a:p>
          <a:p>
            <a:pPr lvl="2"/>
            <a:r>
              <a:rPr lang="en-US" dirty="0"/>
              <a:t>If Aerosol count is </a:t>
            </a:r>
            <a:r>
              <a:rPr lang="en-US" dirty="0" smtClean="0"/>
              <a:t>25 or greater, </a:t>
            </a:r>
            <a:r>
              <a:rPr lang="en-US" dirty="0"/>
              <a:t>use </a:t>
            </a:r>
            <a:r>
              <a:rPr lang="en-US" dirty="0" smtClean="0"/>
              <a:t>A-Smoke</a:t>
            </a:r>
            <a:endParaRPr lang="en-US" dirty="0"/>
          </a:p>
          <a:p>
            <a:pPr lvl="2"/>
            <a:r>
              <a:rPr lang="en-US" dirty="0"/>
              <a:t>Typically used with </a:t>
            </a:r>
            <a:r>
              <a:rPr lang="en-US" dirty="0" smtClean="0"/>
              <a:t>oil based coolant or coolant </a:t>
            </a:r>
            <a:r>
              <a:rPr lang="en-US" dirty="0"/>
              <a:t>sprayed at </a:t>
            </a:r>
            <a:r>
              <a:rPr lang="en-US" dirty="0" smtClean="0"/>
              <a:t>high pressure</a:t>
            </a:r>
          </a:p>
          <a:p>
            <a:pPr lvl="2"/>
            <a:endParaRPr lang="en-US" dirty="0"/>
          </a:p>
          <a:p>
            <a:pPr lvl="1"/>
            <a:endParaRPr lang="en-US" dirty="0"/>
          </a:p>
        </p:txBody>
      </p:sp>
      <p:sp>
        <p:nvSpPr>
          <p:cNvPr id="4" name="Slide Number Placeholder 3"/>
          <p:cNvSpPr>
            <a:spLocks noGrp="1"/>
          </p:cNvSpPr>
          <p:nvPr>
            <p:ph type="sldNum" sz="quarter" idx="12"/>
          </p:nvPr>
        </p:nvSpPr>
        <p:spPr/>
        <p:txBody>
          <a:bodyPr/>
          <a:lstStyle/>
          <a:p>
            <a:fld id="{02FF2603-0847-4474-9DCF-E0B71BA16EC6}" type="slidenum">
              <a:rPr lang="en-US" smtClean="0"/>
              <a:t>5</a:t>
            </a:fld>
            <a:endParaRPr lang="en-US"/>
          </a:p>
        </p:txBody>
      </p:sp>
    </p:spTree>
    <p:extLst>
      <p:ext uri="{BB962C8B-B14F-4D97-AF65-F5344CB8AC3E}">
        <p14:creationId xmlns:p14="http://schemas.microsoft.com/office/powerpoint/2010/main" val="30208214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List of Absolent Units</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533698500"/>
              </p:ext>
            </p:extLst>
          </p:nvPr>
        </p:nvGraphicFramePr>
        <p:xfrm>
          <a:off x="685800" y="1676400"/>
          <a:ext cx="7558732" cy="4071196"/>
        </p:xfrm>
        <a:graphic>
          <a:graphicData uri="http://schemas.openxmlformats.org/drawingml/2006/table">
            <a:tbl>
              <a:tblPr>
                <a:tableStyleId>{5C22544A-7EE6-4342-B048-85BDC9FD1C3A}</a:tableStyleId>
              </a:tblPr>
              <a:tblGrid>
                <a:gridCol w="890587"/>
                <a:gridCol w="1103313"/>
                <a:gridCol w="1267651"/>
                <a:gridCol w="818213"/>
                <a:gridCol w="901492"/>
                <a:gridCol w="878590"/>
                <a:gridCol w="859853"/>
                <a:gridCol w="839033"/>
              </a:tblGrid>
              <a:tr h="236698">
                <a:tc>
                  <a:txBody>
                    <a:bodyPr/>
                    <a:lstStyle/>
                    <a:p>
                      <a:pPr algn="l" fontAlgn="b"/>
                      <a:r>
                        <a:rPr lang="en-US" sz="1400" u="none" strike="noStrike" dirty="0">
                          <a:effectLst/>
                        </a:rPr>
                        <a:t> </a:t>
                      </a:r>
                      <a:endParaRPr lang="en-US" sz="1400" b="0" i="0" u="none" strike="noStrike" dirty="0">
                        <a:solidFill>
                          <a:srgbClr val="000000"/>
                        </a:solidFill>
                        <a:effectLst/>
                        <a:latin typeface="Calibri"/>
                      </a:endParaRPr>
                    </a:p>
                  </a:txBody>
                  <a:tcPr marL="9525" marR="9525" marT="9525" marB="0" anchor="b"/>
                </a:tc>
                <a:tc>
                  <a:txBody>
                    <a:bodyPr/>
                    <a:lstStyle/>
                    <a:p>
                      <a:pPr algn="ctr" fontAlgn="b"/>
                      <a:r>
                        <a:rPr lang="en-US" sz="1400" b="1" u="none" strike="noStrike" dirty="0">
                          <a:effectLst/>
                        </a:rPr>
                        <a:t>Old</a:t>
                      </a:r>
                      <a:endParaRPr lang="en-US" sz="1400" b="1" i="0" u="none" strike="noStrike" dirty="0">
                        <a:solidFill>
                          <a:srgbClr val="000000"/>
                        </a:solidFill>
                        <a:effectLst/>
                        <a:latin typeface="Calibri"/>
                      </a:endParaRPr>
                    </a:p>
                  </a:txBody>
                  <a:tcPr marL="9525" marR="9525" marT="9525" marB="0" anchor="b"/>
                </a:tc>
                <a:tc>
                  <a:txBody>
                    <a:bodyPr/>
                    <a:lstStyle/>
                    <a:p>
                      <a:pPr algn="ctr" fontAlgn="b"/>
                      <a:r>
                        <a:rPr lang="en-US" sz="1400" b="1" u="none" strike="noStrike" dirty="0">
                          <a:effectLst/>
                        </a:rPr>
                        <a:t>New</a:t>
                      </a:r>
                      <a:endParaRPr lang="en-US" sz="1400" b="1" i="0" u="none" strike="noStrike" dirty="0">
                        <a:solidFill>
                          <a:srgbClr val="000000"/>
                        </a:solidFill>
                        <a:effectLst/>
                        <a:latin typeface="Calibri"/>
                      </a:endParaRPr>
                    </a:p>
                  </a:txBody>
                  <a:tcPr marL="9525" marR="9525" marT="9525" marB="0" anchor="b"/>
                </a:tc>
                <a:tc>
                  <a:txBody>
                    <a:bodyPr/>
                    <a:lstStyle/>
                    <a:p>
                      <a:pPr algn="l" fontAlgn="b"/>
                      <a:r>
                        <a:rPr lang="en-US" sz="1400" b="1" u="none" strike="noStrike" dirty="0">
                          <a:effectLst/>
                        </a:rPr>
                        <a:t>CFM</a:t>
                      </a:r>
                      <a:endParaRPr lang="en-US" sz="1400" b="1" i="0" u="none" strike="noStrike" dirty="0">
                        <a:solidFill>
                          <a:srgbClr val="000000"/>
                        </a:solidFill>
                        <a:effectLst/>
                        <a:latin typeface="Calibri"/>
                      </a:endParaRPr>
                    </a:p>
                  </a:txBody>
                  <a:tcPr marL="9525" marR="9525" marT="9525" marB="0" anchor="b"/>
                </a:tc>
                <a:tc>
                  <a:txBody>
                    <a:bodyPr/>
                    <a:lstStyle/>
                    <a:p>
                      <a:pPr algn="l" fontAlgn="b"/>
                      <a:r>
                        <a:rPr lang="en-US" sz="1400" b="1" u="none" strike="noStrike" dirty="0">
                          <a:effectLst/>
                        </a:rPr>
                        <a:t>Height (H)</a:t>
                      </a:r>
                      <a:endParaRPr lang="en-US" sz="1400" b="1" i="0" u="none" strike="noStrike" dirty="0">
                        <a:solidFill>
                          <a:srgbClr val="000000"/>
                        </a:solidFill>
                        <a:effectLst/>
                        <a:latin typeface="Calibri"/>
                      </a:endParaRPr>
                    </a:p>
                  </a:txBody>
                  <a:tcPr marL="9525" marR="9525" marT="9525" marB="0" anchor="b"/>
                </a:tc>
                <a:tc>
                  <a:txBody>
                    <a:bodyPr/>
                    <a:lstStyle/>
                    <a:p>
                      <a:pPr algn="l" fontAlgn="b"/>
                      <a:r>
                        <a:rPr lang="en-US" sz="1400" b="1" u="none" strike="noStrike" dirty="0">
                          <a:effectLst/>
                        </a:rPr>
                        <a:t>Width (W)</a:t>
                      </a:r>
                      <a:endParaRPr lang="en-US" sz="1400" b="1" i="0" u="none" strike="noStrike" dirty="0">
                        <a:solidFill>
                          <a:srgbClr val="000000"/>
                        </a:solidFill>
                        <a:effectLst/>
                        <a:latin typeface="Calibri"/>
                      </a:endParaRPr>
                    </a:p>
                  </a:txBody>
                  <a:tcPr marL="9525" marR="9525" marT="9525" marB="0" anchor="b"/>
                </a:tc>
                <a:tc>
                  <a:txBody>
                    <a:bodyPr/>
                    <a:lstStyle/>
                    <a:p>
                      <a:pPr algn="l" fontAlgn="b"/>
                      <a:r>
                        <a:rPr lang="en-US" sz="1400" b="1" u="none" strike="noStrike" dirty="0">
                          <a:effectLst/>
                        </a:rPr>
                        <a:t>Depth (D)</a:t>
                      </a:r>
                      <a:endParaRPr lang="en-US" sz="1400" b="1" i="0" u="none" strike="noStrike" dirty="0">
                        <a:solidFill>
                          <a:srgbClr val="000000"/>
                        </a:solidFill>
                        <a:effectLst/>
                        <a:latin typeface="Calibri"/>
                      </a:endParaRPr>
                    </a:p>
                  </a:txBody>
                  <a:tcPr marL="9525" marR="9525" marT="9525" marB="0" anchor="b"/>
                </a:tc>
                <a:tc>
                  <a:txBody>
                    <a:bodyPr/>
                    <a:lstStyle/>
                    <a:p>
                      <a:pPr algn="l" fontAlgn="b"/>
                      <a:r>
                        <a:rPr lang="en-US" sz="1400" b="1" u="none" strike="noStrike" dirty="0">
                          <a:effectLst/>
                        </a:rPr>
                        <a:t>Inlet Duct</a:t>
                      </a:r>
                      <a:endParaRPr lang="en-US" sz="1400" b="1" i="0" u="none" strike="noStrike" dirty="0">
                        <a:solidFill>
                          <a:srgbClr val="000000"/>
                        </a:solidFill>
                        <a:effectLst/>
                        <a:latin typeface="Calibri"/>
                      </a:endParaRPr>
                    </a:p>
                  </a:txBody>
                  <a:tcPr marL="9525" marR="9525" marT="9525" marB="0" anchor="b"/>
                </a:tc>
              </a:tr>
              <a:tr h="272202">
                <a:tc rowSpan="8">
                  <a:txBody>
                    <a:bodyPr/>
                    <a:lstStyle/>
                    <a:p>
                      <a:pPr algn="ctr" fontAlgn="ctr"/>
                      <a:r>
                        <a:rPr lang="en-US" sz="2800" u="none" strike="noStrike" dirty="0">
                          <a:effectLst/>
                        </a:rPr>
                        <a:t>ODF</a:t>
                      </a:r>
                      <a:endParaRPr lang="en-US" sz="2800" b="1" i="0" u="none" strike="noStrike" dirty="0">
                        <a:solidFill>
                          <a:srgbClr val="000000"/>
                        </a:solidFill>
                        <a:effectLst/>
                        <a:latin typeface="Calibri"/>
                      </a:endParaRPr>
                    </a:p>
                  </a:txBody>
                  <a:tcPr marL="9525" marR="9525" marT="9525" marB="0" anchor="ctr"/>
                </a:tc>
                <a:tc>
                  <a:txBody>
                    <a:bodyPr/>
                    <a:lstStyle/>
                    <a:p>
                      <a:pPr algn="l" fontAlgn="b"/>
                      <a:r>
                        <a:rPr lang="en-US" sz="1400" u="none" strike="noStrike" dirty="0">
                          <a:effectLst/>
                        </a:rPr>
                        <a:t>ODF 800</a:t>
                      </a:r>
                      <a:endParaRPr lang="en-US" sz="1400" b="0" i="0" u="none" strike="noStrike" dirty="0">
                        <a:solidFill>
                          <a:srgbClr val="000000"/>
                        </a:solidFill>
                        <a:effectLst/>
                        <a:latin typeface="Calibri"/>
                      </a:endParaRPr>
                    </a:p>
                  </a:txBody>
                  <a:tcPr marL="9525" marR="9525" marT="9525" marB="0" anchor="b"/>
                </a:tc>
                <a:tc>
                  <a:txBody>
                    <a:bodyPr/>
                    <a:lstStyle/>
                    <a:p>
                      <a:pPr algn="l" fontAlgn="b"/>
                      <a:r>
                        <a:rPr lang="en-US" sz="1400" u="none" strike="noStrike">
                          <a:effectLst/>
                        </a:rPr>
                        <a:t>A mist</a:t>
                      </a:r>
                      <a:r>
                        <a:rPr lang="en-US" sz="1400" u="none" strike="noStrike" baseline="30000">
                          <a:effectLst/>
                        </a:rPr>
                        <a:t>6C</a:t>
                      </a:r>
                      <a:endParaRPr lang="en-US" sz="1400" b="0" i="0" u="none" strike="noStrike">
                        <a:solidFill>
                          <a:srgbClr val="000000"/>
                        </a:solidFill>
                        <a:effectLst/>
                        <a:latin typeface="Calibri"/>
                      </a:endParaRPr>
                    </a:p>
                  </a:txBody>
                  <a:tcPr marL="9525" marR="9525" marT="9525" marB="0" anchor="b"/>
                </a:tc>
                <a:tc>
                  <a:txBody>
                    <a:bodyPr/>
                    <a:lstStyle/>
                    <a:p>
                      <a:pPr algn="l" fontAlgn="b"/>
                      <a:r>
                        <a:rPr lang="en-US" sz="1400" u="none" strike="noStrike">
                          <a:effectLst/>
                        </a:rPr>
                        <a:t>355 cfm</a:t>
                      </a:r>
                      <a:endParaRPr lang="en-US" sz="1400" b="0" i="0" u="none" strike="noStrike">
                        <a:solidFill>
                          <a:srgbClr val="000000"/>
                        </a:solidFill>
                        <a:effectLst/>
                        <a:latin typeface="Calibri"/>
                      </a:endParaRPr>
                    </a:p>
                  </a:txBody>
                  <a:tcPr marL="9525" marR="9525" marT="9525" marB="0" anchor="b"/>
                </a:tc>
                <a:tc>
                  <a:txBody>
                    <a:bodyPr/>
                    <a:lstStyle/>
                    <a:p>
                      <a:pPr algn="l" fontAlgn="b"/>
                      <a:r>
                        <a:rPr lang="en-US" sz="1400" u="none" strike="noStrike">
                          <a:effectLst/>
                        </a:rPr>
                        <a:t>39.4 in</a:t>
                      </a:r>
                      <a:endParaRPr lang="en-US" sz="1400" b="0" i="0" u="none" strike="noStrike">
                        <a:solidFill>
                          <a:srgbClr val="000000"/>
                        </a:solidFill>
                        <a:effectLst/>
                        <a:latin typeface="Calibri"/>
                      </a:endParaRPr>
                    </a:p>
                  </a:txBody>
                  <a:tcPr marL="9525" marR="9525" marT="9525" marB="0" anchor="b"/>
                </a:tc>
                <a:tc>
                  <a:txBody>
                    <a:bodyPr/>
                    <a:lstStyle/>
                    <a:p>
                      <a:pPr algn="l" fontAlgn="b"/>
                      <a:r>
                        <a:rPr lang="en-US" sz="1400" u="none" strike="noStrike">
                          <a:effectLst/>
                        </a:rPr>
                        <a:t>24.4 in</a:t>
                      </a:r>
                      <a:endParaRPr lang="en-US" sz="1400" b="0" i="0" u="none" strike="noStrike">
                        <a:solidFill>
                          <a:srgbClr val="000000"/>
                        </a:solidFill>
                        <a:effectLst/>
                        <a:latin typeface="Calibri"/>
                      </a:endParaRPr>
                    </a:p>
                  </a:txBody>
                  <a:tcPr marL="9525" marR="9525" marT="9525" marB="0" anchor="b"/>
                </a:tc>
                <a:tc>
                  <a:txBody>
                    <a:bodyPr/>
                    <a:lstStyle/>
                    <a:p>
                      <a:pPr algn="l" fontAlgn="b"/>
                      <a:r>
                        <a:rPr lang="en-US" sz="1400" u="none" strike="noStrike">
                          <a:effectLst/>
                        </a:rPr>
                        <a:t>11.8 in</a:t>
                      </a:r>
                      <a:endParaRPr lang="en-US" sz="1400" b="0" i="0" u="none" strike="noStrike">
                        <a:solidFill>
                          <a:srgbClr val="000000"/>
                        </a:solidFill>
                        <a:effectLst/>
                        <a:latin typeface="Calibri"/>
                      </a:endParaRPr>
                    </a:p>
                  </a:txBody>
                  <a:tcPr marL="9525" marR="9525" marT="9525" marB="0" anchor="b"/>
                </a:tc>
                <a:tc>
                  <a:txBody>
                    <a:bodyPr/>
                    <a:lstStyle/>
                    <a:p>
                      <a:pPr algn="l" fontAlgn="b"/>
                      <a:r>
                        <a:rPr lang="en-US" sz="1400" u="none" strike="noStrike">
                          <a:effectLst/>
                        </a:rPr>
                        <a:t>4.9 in</a:t>
                      </a:r>
                      <a:endParaRPr lang="en-US" sz="1400" b="0" i="0" u="none" strike="noStrike">
                        <a:solidFill>
                          <a:srgbClr val="000000"/>
                        </a:solidFill>
                        <a:effectLst/>
                        <a:latin typeface="Calibri"/>
                      </a:endParaRPr>
                    </a:p>
                  </a:txBody>
                  <a:tcPr marL="9525" marR="9525" marT="9525" marB="0" anchor="b"/>
                </a:tc>
              </a:tr>
              <a:tr h="272202">
                <a:tc vMerge="1">
                  <a:txBody>
                    <a:bodyPr/>
                    <a:lstStyle/>
                    <a:p>
                      <a:endParaRPr lang="en-US"/>
                    </a:p>
                  </a:txBody>
                  <a:tcPr/>
                </a:tc>
                <a:tc>
                  <a:txBody>
                    <a:bodyPr/>
                    <a:lstStyle/>
                    <a:p>
                      <a:pPr algn="l" fontAlgn="b"/>
                      <a:r>
                        <a:rPr lang="en-US" sz="1400" u="none" strike="noStrike">
                          <a:effectLst/>
                        </a:rPr>
                        <a:t>ODF 1000</a:t>
                      </a:r>
                      <a:endParaRPr lang="en-US" sz="1400" b="0" i="0" u="none" strike="noStrike">
                        <a:solidFill>
                          <a:srgbClr val="000000"/>
                        </a:solidFill>
                        <a:effectLst/>
                        <a:latin typeface="Calibri"/>
                      </a:endParaRPr>
                    </a:p>
                  </a:txBody>
                  <a:tcPr marL="9525" marR="9525" marT="9525" marB="0" anchor="b"/>
                </a:tc>
                <a:tc>
                  <a:txBody>
                    <a:bodyPr/>
                    <a:lstStyle/>
                    <a:p>
                      <a:pPr algn="l" fontAlgn="b"/>
                      <a:r>
                        <a:rPr lang="en-US" sz="1400" u="none" strike="noStrike">
                          <a:effectLst/>
                        </a:rPr>
                        <a:t>A mist</a:t>
                      </a:r>
                      <a:r>
                        <a:rPr lang="en-US" sz="1400" u="none" strike="noStrike" baseline="30000">
                          <a:effectLst/>
                        </a:rPr>
                        <a:t>10</a:t>
                      </a:r>
                      <a:endParaRPr lang="en-US" sz="1400" b="0" i="0" u="none" strike="noStrike">
                        <a:solidFill>
                          <a:srgbClr val="000000"/>
                        </a:solidFill>
                        <a:effectLst/>
                        <a:latin typeface="Calibri"/>
                      </a:endParaRPr>
                    </a:p>
                  </a:txBody>
                  <a:tcPr marL="9525" marR="9525" marT="9525" marB="0" anchor="b"/>
                </a:tc>
                <a:tc>
                  <a:txBody>
                    <a:bodyPr/>
                    <a:lstStyle/>
                    <a:p>
                      <a:pPr algn="l" fontAlgn="b"/>
                      <a:r>
                        <a:rPr lang="en-US" sz="1400" u="none" strike="noStrike">
                          <a:effectLst/>
                        </a:rPr>
                        <a:t>590 cfm</a:t>
                      </a:r>
                      <a:endParaRPr lang="en-US" sz="1400" b="0" i="0" u="none" strike="noStrike">
                        <a:solidFill>
                          <a:srgbClr val="000000"/>
                        </a:solidFill>
                        <a:effectLst/>
                        <a:latin typeface="Calibri"/>
                      </a:endParaRPr>
                    </a:p>
                  </a:txBody>
                  <a:tcPr marL="9525" marR="9525" marT="9525" marB="0" anchor="b"/>
                </a:tc>
                <a:tc>
                  <a:txBody>
                    <a:bodyPr/>
                    <a:lstStyle/>
                    <a:p>
                      <a:pPr algn="l" fontAlgn="b"/>
                      <a:r>
                        <a:rPr lang="en-US" sz="1400" u="none" strike="noStrike">
                          <a:effectLst/>
                        </a:rPr>
                        <a:t>61.2 in</a:t>
                      </a:r>
                      <a:endParaRPr lang="en-US" sz="1400" b="0" i="0" u="none" strike="noStrike">
                        <a:solidFill>
                          <a:srgbClr val="000000"/>
                        </a:solidFill>
                        <a:effectLst/>
                        <a:latin typeface="Calibri"/>
                      </a:endParaRPr>
                    </a:p>
                  </a:txBody>
                  <a:tcPr marL="9525" marR="9525" marT="9525" marB="0" anchor="b"/>
                </a:tc>
                <a:tc>
                  <a:txBody>
                    <a:bodyPr/>
                    <a:lstStyle/>
                    <a:p>
                      <a:pPr algn="l" fontAlgn="b"/>
                      <a:r>
                        <a:rPr lang="en-US" sz="1400" u="none" strike="noStrike">
                          <a:effectLst/>
                        </a:rPr>
                        <a:t>24.4 in</a:t>
                      </a:r>
                      <a:endParaRPr lang="en-US" sz="1400" b="0" i="0" u="none" strike="noStrike">
                        <a:solidFill>
                          <a:srgbClr val="000000"/>
                        </a:solidFill>
                        <a:effectLst/>
                        <a:latin typeface="Calibri"/>
                      </a:endParaRPr>
                    </a:p>
                  </a:txBody>
                  <a:tcPr marL="9525" marR="9525" marT="9525" marB="0" anchor="b"/>
                </a:tc>
                <a:tc>
                  <a:txBody>
                    <a:bodyPr/>
                    <a:lstStyle/>
                    <a:p>
                      <a:pPr algn="l" fontAlgn="b"/>
                      <a:r>
                        <a:rPr lang="en-US" sz="1400" u="none" strike="noStrike">
                          <a:effectLst/>
                        </a:rPr>
                        <a:t>24.4 in</a:t>
                      </a:r>
                      <a:endParaRPr lang="en-US" sz="1400" b="0" i="0" u="none" strike="noStrike">
                        <a:solidFill>
                          <a:srgbClr val="000000"/>
                        </a:solidFill>
                        <a:effectLst/>
                        <a:latin typeface="Calibri"/>
                      </a:endParaRPr>
                    </a:p>
                  </a:txBody>
                  <a:tcPr marL="9525" marR="9525" marT="9525" marB="0" anchor="b"/>
                </a:tc>
                <a:tc>
                  <a:txBody>
                    <a:bodyPr/>
                    <a:lstStyle/>
                    <a:p>
                      <a:pPr algn="l" fontAlgn="b"/>
                      <a:r>
                        <a:rPr lang="en-US" sz="1400" u="none" strike="noStrike">
                          <a:effectLst/>
                        </a:rPr>
                        <a:t>6.3 in</a:t>
                      </a:r>
                      <a:endParaRPr lang="en-US" sz="1400" b="0" i="0" u="none" strike="noStrike">
                        <a:solidFill>
                          <a:srgbClr val="000000"/>
                        </a:solidFill>
                        <a:effectLst/>
                        <a:latin typeface="Calibri"/>
                      </a:endParaRPr>
                    </a:p>
                  </a:txBody>
                  <a:tcPr marL="9525" marR="9525" marT="9525" marB="0" anchor="b"/>
                </a:tc>
              </a:tr>
              <a:tr h="272202">
                <a:tc vMerge="1">
                  <a:txBody>
                    <a:bodyPr/>
                    <a:lstStyle/>
                    <a:p>
                      <a:endParaRPr lang="en-US"/>
                    </a:p>
                  </a:txBody>
                  <a:tcPr/>
                </a:tc>
                <a:tc>
                  <a:txBody>
                    <a:bodyPr/>
                    <a:lstStyle/>
                    <a:p>
                      <a:pPr algn="l" fontAlgn="b"/>
                      <a:r>
                        <a:rPr lang="en-US" sz="1400" u="none" strike="noStrike" dirty="0">
                          <a:effectLst/>
                        </a:rPr>
                        <a:t>ODF 2000</a:t>
                      </a:r>
                      <a:endParaRPr lang="en-US" sz="1400" b="0" i="0" u="none" strike="noStrike" dirty="0">
                        <a:solidFill>
                          <a:srgbClr val="000000"/>
                        </a:solidFill>
                        <a:effectLst/>
                        <a:latin typeface="Calibri"/>
                      </a:endParaRPr>
                    </a:p>
                  </a:txBody>
                  <a:tcPr marL="9525" marR="9525" marT="9525" marB="0" anchor="b"/>
                </a:tc>
                <a:tc>
                  <a:txBody>
                    <a:bodyPr/>
                    <a:lstStyle/>
                    <a:p>
                      <a:pPr algn="l" fontAlgn="b"/>
                      <a:r>
                        <a:rPr lang="en-US" sz="1400" u="none" strike="noStrike">
                          <a:effectLst/>
                        </a:rPr>
                        <a:t>A mist</a:t>
                      </a:r>
                      <a:r>
                        <a:rPr lang="en-US" sz="1400" u="none" strike="noStrike" baseline="30000">
                          <a:effectLst/>
                        </a:rPr>
                        <a:t>20</a:t>
                      </a:r>
                      <a:endParaRPr lang="en-US" sz="1400" b="0" i="0" u="none" strike="noStrike">
                        <a:solidFill>
                          <a:srgbClr val="000000"/>
                        </a:solidFill>
                        <a:effectLst/>
                        <a:latin typeface="Calibri"/>
                      </a:endParaRPr>
                    </a:p>
                  </a:txBody>
                  <a:tcPr marL="9525" marR="9525" marT="9525" marB="0" anchor="b"/>
                </a:tc>
                <a:tc>
                  <a:txBody>
                    <a:bodyPr/>
                    <a:lstStyle/>
                    <a:p>
                      <a:pPr algn="l" fontAlgn="b"/>
                      <a:r>
                        <a:rPr lang="en-US" sz="1400" u="none" strike="noStrike">
                          <a:effectLst/>
                        </a:rPr>
                        <a:t>1180 cfm</a:t>
                      </a:r>
                      <a:endParaRPr lang="en-US" sz="1400" b="0" i="0" u="none" strike="noStrike">
                        <a:solidFill>
                          <a:srgbClr val="000000"/>
                        </a:solidFill>
                        <a:effectLst/>
                        <a:latin typeface="Calibri"/>
                      </a:endParaRPr>
                    </a:p>
                  </a:txBody>
                  <a:tcPr marL="9525" marR="9525" marT="9525" marB="0" anchor="b"/>
                </a:tc>
                <a:tc>
                  <a:txBody>
                    <a:bodyPr/>
                    <a:lstStyle/>
                    <a:p>
                      <a:pPr algn="l" fontAlgn="b"/>
                      <a:r>
                        <a:rPr lang="en-US" sz="1400" u="none" strike="noStrike">
                          <a:effectLst/>
                        </a:rPr>
                        <a:t>81.1 in</a:t>
                      </a:r>
                      <a:endParaRPr lang="en-US" sz="1400" b="0" i="0" u="none" strike="noStrike">
                        <a:solidFill>
                          <a:srgbClr val="000000"/>
                        </a:solidFill>
                        <a:effectLst/>
                        <a:latin typeface="Calibri"/>
                      </a:endParaRPr>
                    </a:p>
                  </a:txBody>
                  <a:tcPr marL="9525" marR="9525" marT="9525" marB="0" anchor="b"/>
                </a:tc>
                <a:tc>
                  <a:txBody>
                    <a:bodyPr/>
                    <a:lstStyle/>
                    <a:p>
                      <a:pPr algn="l" fontAlgn="b"/>
                      <a:r>
                        <a:rPr lang="en-US" sz="1400" u="none" strike="noStrike">
                          <a:effectLst/>
                        </a:rPr>
                        <a:t>24.4 in</a:t>
                      </a:r>
                      <a:endParaRPr lang="en-US" sz="1400" b="0" i="0" u="none" strike="noStrike">
                        <a:solidFill>
                          <a:srgbClr val="000000"/>
                        </a:solidFill>
                        <a:effectLst/>
                        <a:latin typeface="Calibri"/>
                      </a:endParaRPr>
                    </a:p>
                  </a:txBody>
                  <a:tcPr marL="9525" marR="9525" marT="9525" marB="0" anchor="b"/>
                </a:tc>
                <a:tc>
                  <a:txBody>
                    <a:bodyPr/>
                    <a:lstStyle/>
                    <a:p>
                      <a:pPr algn="l" fontAlgn="b"/>
                      <a:r>
                        <a:rPr lang="en-US" sz="1400" u="none" strike="noStrike">
                          <a:effectLst/>
                        </a:rPr>
                        <a:t>24.4 in</a:t>
                      </a:r>
                      <a:endParaRPr lang="en-US" sz="1400" b="0" i="0" u="none" strike="noStrike">
                        <a:solidFill>
                          <a:srgbClr val="000000"/>
                        </a:solidFill>
                        <a:effectLst/>
                        <a:latin typeface="Calibri"/>
                      </a:endParaRPr>
                    </a:p>
                  </a:txBody>
                  <a:tcPr marL="9525" marR="9525" marT="9525" marB="0" anchor="b"/>
                </a:tc>
                <a:tc>
                  <a:txBody>
                    <a:bodyPr/>
                    <a:lstStyle/>
                    <a:p>
                      <a:pPr algn="l" fontAlgn="b"/>
                      <a:r>
                        <a:rPr lang="en-US" sz="1400" u="none" strike="noStrike">
                          <a:effectLst/>
                        </a:rPr>
                        <a:t>7.8 in</a:t>
                      </a:r>
                      <a:endParaRPr lang="en-US" sz="1400" b="0" i="0" u="none" strike="noStrike">
                        <a:solidFill>
                          <a:srgbClr val="000000"/>
                        </a:solidFill>
                        <a:effectLst/>
                        <a:latin typeface="Calibri"/>
                      </a:endParaRPr>
                    </a:p>
                  </a:txBody>
                  <a:tcPr marL="9525" marR="9525" marT="9525" marB="0" anchor="b"/>
                </a:tc>
              </a:tr>
              <a:tr h="272202">
                <a:tc vMerge="1">
                  <a:txBody>
                    <a:bodyPr/>
                    <a:lstStyle/>
                    <a:p>
                      <a:endParaRPr lang="en-US"/>
                    </a:p>
                  </a:txBody>
                  <a:tcPr/>
                </a:tc>
                <a:tc>
                  <a:txBody>
                    <a:bodyPr/>
                    <a:lstStyle/>
                    <a:p>
                      <a:pPr algn="l" fontAlgn="b"/>
                      <a:r>
                        <a:rPr lang="en-US" sz="1400" u="none" strike="noStrike">
                          <a:effectLst/>
                        </a:rPr>
                        <a:t>ODF 4000T</a:t>
                      </a:r>
                      <a:endParaRPr lang="en-US" sz="1400" b="0" i="0" u="none" strike="noStrike">
                        <a:solidFill>
                          <a:srgbClr val="000000"/>
                        </a:solidFill>
                        <a:effectLst/>
                        <a:latin typeface="Calibri"/>
                      </a:endParaRPr>
                    </a:p>
                  </a:txBody>
                  <a:tcPr marL="9525" marR="9525" marT="9525" marB="0" anchor="b"/>
                </a:tc>
                <a:tc>
                  <a:txBody>
                    <a:bodyPr/>
                    <a:lstStyle/>
                    <a:p>
                      <a:pPr algn="l" fontAlgn="b"/>
                      <a:r>
                        <a:rPr lang="en-US" sz="1400" u="none" strike="noStrike" dirty="0">
                          <a:effectLst/>
                        </a:rPr>
                        <a:t>A mist</a:t>
                      </a:r>
                      <a:r>
                        <a:rPr lang="en-US" sz="1400" u="none" strike="noStrike" baseline="30000" dirty="0">
                          <a:effectLst/>
                        </a:rPr>
                        <a:t>40T</a:t>
                      </a:r>
                      <a:endParaRPr lang="en-US" sz="1400" b="0" i="0" u="none" strike="noStrike" dirty="0">
                        <a:solidFill>
                          <a:srgbClr val="000000"/>
                        </a:solidFill>
                        <a:effectLst/>
                        <a:latin typeface="Calibri"/>
                      </a:endParaRPr>
                    </a:p>
                  </a:txBody>
                  <a:tcPr marL="9525" marR="9525" marT="9525" marB="0" anchor="b"/>
                </a:tc>
                <a:tc>
                  <a:txBody>
                    <a:bodyPr/>
                    <a:lstStyle/>
                    <a:p>
                      <a:pPr algn="l" fontAlgn="b"/>
                      <a:r>
                        <a:rPr lang="en-US" sz="1400" u="none" strike="noStrike">
                          <a:effectLst/>
                        </a:rPr>
                        <a:t>2350 cfm</a:t>
                      </a:r>
                      <a:endParaRPr lang="en-US" sz="1400" b="0" i="0" u="none" strike="noStrike">
                        <a:solidFill>
                          <a:srgbClr val="000000"/>
                        </a:solidFill>
                        <a:effectLst/>
                        <a:latin typeface="Calibri"/>
                      </a:endParaRPr>
                    </a:p>
                  </a:txBody>
                  <a:tcPr marL="9525" marR="9525" marT="9525" marB="0" anchor="b"/>
                </a:tc>
                <a:tc>
                  <a:txBody>
                    <a:bodyPr/>
                    <a:lstStyle/>
                    <a:p>
                      <a:pPr algn="l" fontAlgn="b"/>
                      <a:r>
                        <a:rPr lang="en-US" sz="1400" u="none" strike="noStrike">
                          <a:effectLst/>
                        </a:rPr>
                        <a:t>71.6 in</a:t>
                      </a:r>
                      <a:endParaRPr lang="en-US" sz="1400" b="0" i="0" u="none" strike="noStrike">
                        <a:solidFill>
                          <a:srgbClr val="000000"/>
                        </a:solidFill>
                        <a:effectLst/>
                        <a:latin typeface="Calibri"/>
                      </a:endParaRPr>
                    </a:p>
                  </a:txBody>
                  <a:tcPr marL="9525" marR="9525" marT="9525" marB="0" anchor="b"/>
                </a:tc>
                <a:tc>
                  <a:txBody>
                    <a:bodyPr/>
                    <a:lstStyle/>
                    <a:p>
                      <a:pPr algn="l" fontAlgn="b"/>
                      <a:r>
                        <a:rPr lang="en-US" sz="1400" u="none" strike="noStrike">
                          <a:effectLst/>
                        </a:rPr>
                        <a:t>28.5 in</a:t>
                      </a:r>
                      <a:endParaRPr lang="en-US" sz="1400" b="0" i="0" u="none" strike="noStrike">
                        <a:solidFill>
                          <a:srgbClr val="000000"/>
                        </a:solidFill>
                        <a:effectLst/>
                        <a:latin typeface="Calibri"/>
                      </a:endParaRPr>
                    </a:p>
                  </a:txBody>
                  <a:tcPr marL="9525" marR="9525" marT="9525" marB="0" anchor="b"/>
                </a:tc>
                <a:tc>
                  <a:txBody>
                    <a:bodyPr/>
                    <a:lstStyle/>
                    <a:p>
                      <a:pPr algn="l" fontAlgn="b"/>
                      <a:r>
                        <a:rPr lang="en-US" sz="1400" u="none" strike="noStrike">
                          <a:effectLst/>
                        </a:rPr>
                        <a:t>49.7 in</a:t>
                      </a:r>
                      <a:endParaRPr lang="en-US" sz="1400" b="0" i="0" u="none" strike="noStrike">
                        <a:solidFill>
                          <a:srgbClr val="000000"/>
                        </a:solidFill>
                        <a:effectLst/>
                        <a:latin typeface="Calibri"/>
                      </a:endParaRPr>
                    </a:p>
                  </a:txBody>
                  <a:tcPr marL="9525" marR="9525" marT="9525" marB="0" anchor="b"/>
                </a:tc>
                <a:tc>
                  <a:txBody>
                    <a:bodyPr/>
                    <a:lstStyle/>
                    <a:p>
                      <a:pPr algn="l" fontAlgn="b"/>
                      <a:r>
                        <a:rPr lang="en-US" sz="1400" u="none" strike="noStrike">
                          <a:effectLst/>
                        </a:rPr>
                        <a:t>12.4 in</a:t>
                      </a:r>
                      <a:endParaRPr lang="en-US" sz="1400" b="0" i="0" u="none" strike="noStrike">
                        <a:solidFill>
                          <a:srgbClr val="000000"/>
                        </a:solidFill>
                        <a:effectLst/>
                        <a:latin typeface="Calibri"/>
                      </a:endParaRPr>
                    </a:p>
                  </a:txBody>
                  <a:tcPr marL="9525" marR="9525" marT="9525" marB="0" anchor="b"/>
                </a:tc>
              </a:tr>
              <a:tr h="272202">
                <a:tc vMerge="1">
                  <a:txBody>
                    <a:bodyPr/>
                    <a:lstStyle/>
                    <a:p>
                      <a:endParaRPr lang="en-US"/>
                    </a:p>
                  </a:txBody>
                  <a:tcPr/>
                </a:tc>
                <a:tc>
                  <a:txBody>
                    <a:bodyPr/>
                    <a:lstStyle/>
                    <a:p>
                      <a:pPr algn="l" fontAlgn="b"/>
                      <a:r>
                        <a:rPr lang="en-US" sz="1400" u="none" strike="noStrike">
                          <a:effectLst/>
                        </a:rPr>
                        <a:t>ODF 4000TF</a:t>
                      </a:r>
                      <a:endParaRPr lang="en-US" sz="1400" b="0" i="0" u="none" strike="noStrike">
                        <a:solidFill>
                          <a:srgbClr val="000000"/>
                        </a:solidFill>
                        <a:effectLst/>
                        <a:latin typeface="Calibri"/>
                      </a:endParaRPr>
                    </a:p>
                  </a:txBody>
                  <a:tcPr marL="9525" marR="9525" marT="9525" marB="0" anchor="b"/>
                </a:tc>
                <a:tc>
                  <a:txBody>
                    <a:bodyPr/>
                    <a:lstStyle/>
                    <a:p>
                      <a:pPr algn="l" fontAlgn="b"/>
                      <a:r>
                        <a:rPr lang="en-US" sz="1400" u="none" strike="noStrike" dirty="0">
                          <a:effectLst/>
                        </a:rPr>
                        <a:t>A mist</a:t>
                      </a:r>
                      <a:r>
                        <a:rPr lang="en-US" sz="1400" u="none" strike="noStrike" baseline="30000" dirty="0">
                          <a:effectLst/>
                        </a:rPr>
                        <a:t>40TF</a:t>
                      </a:r>
                      <a:endParaRPr lang="en-US" sz="1400" b="0" i="0" u="none" strike="noStrike" dirty="0">
                        <a:solidFill>
                          <a:srgbClr val="000000"/>
                        </a:solidFill>
                        <a:effectLst/>
                        <a:latin typeface="Calibri"/>
                      </a:endParaRPr>
                    </a:p>
                  </a:txBody>
                  <a:tcPr marL="9525" marR="9525" marT="9525" marB="0" anchor="b"/>
                </a:tc>
                <a:tc>
                  <a:txBody>
                    <a:bodyPr/>
                    <a:lstStyle/>
                    <a:p>
                      <a:pPr algn="l" fontAlgn="b"/>
                      <a:r>
                        <a:rPr lang="en-US" sz="1400" u="none" strike="noStrike">
                          <a:effectLst/>
                        </a:rPr>
                        <a:t>2350 cfm</a:t>
                      </a:r>
                      <a:endParaRPr lang="en-US" sz="1400" b="0" i="0" u="none" strike="noStrike">
                        <a:solidFill>
                          <a:srgbClr val="000000"/>
                        </a:solidFill>
                        <a:effectLst/>
                        <a:latin typeface="Calibri"/>
                      </a:endParaRPr>
                    </a:p>
                  </a:txBody>
                  <a:tcPr marL="9525" marR="9525" marT="9525" marB="0" anchor="b"/>
                </a:tc>
                <a:tc>
                  <a:txBody>
                    <a:bodyPr/>
                    <a:lstStyle/>
                    <a:p>
                      <a:pPr algn="l" fontAlgn="b"/>
                      <a:r>
                        <a:rPr lang="en-US" sz="1400" u="none" strike="noStrike">
                          <a:effectLst/>
                        </a:rPr>
                        <a:t>92.9 in</a:t>
                      </a:r>
                      <a:endParaRPr lang="en-US" sz="1400" b="0" i="0" u="none" strike="noStrike">
                        <a:solidFill>
                          <a:srgbClr val="000000"/>
                        </a:solidFill>
                        <a:effectLst/>
                        <a:latin typeface="Calibri"/>
                      </a:endParaRPr>
                    </a:p>
                  </a:txBody>
                  <a:tcPr marL="9525" marR="9525" marT="9525" marB="0" anchor="b"/>
                </a:tc>
                <a:tc>
                  <a:txBody>
                    <a:bodyPr/>
                    <a:lstStyle/>
                    <a:p>
                      <a:pPr algn="l" fontAlgn="b"/>
                      <a:r>
                        <a:rPr lang="en-US" sz="1400" u="none" strike="noStrike">
                          <a:effectLst/>
                        </a:rPr>
                        <a:t>28.5 in</a:t>
                      </a:r>
                      <a:endParaRPr lang="en-US" sz="1400" b="0" i="0" u="none" strike="noStrike">
                        <a:solidFill>
                          <a:srgbClr val="000000"/>
                        </a:solidFill>
                        <a:effectLst/>
                        <a:latin typeface="Calibri"/>
                      </a:endParaRPr>
                    </a:p>
                  </a:txBody>
                  <a:tcPr marL="9525" marR="9525" marT="9525" marB="0" anchor="b"/>
                </a:tc>
                <a:tc>
                  <a:txBody>
                    <a:bodyPr/>
                    <a:lstStyle/>
                    <a:p>
                      <a:pPr algn="l" fontAlgn="b"/>
                      <a:r>
                        <a:rPr lang="en-US" sz="1400" u="none" strike="noStrike">
                          <a:effectLst/>
                        </a:rPr>
                        <a:t>49.9 in</a:t>
                      </a:r>
                      <a:endParaRPr lang="en-US" sz="1400" b="0" i="0" u="none" strike="noStrike">
                        <a:solidFill>
                          <a:srgbClr val="000000"/>
                        </a:solidFill>
                        <a:effectLst/>
                        <a:latin typeface="Calibri"/>
                      </a:endParaRPr>
                    </a:p>
                  </a:txBody>
                  <a:tcPr marL="9525" marR="9525" marT="9525" marB="0" anchor="b"/>
                </a:tc>
                <a:tc>
                  <a:txBody>
                    <a:bodyPr/>
                    <a:lstStyle/>
                    <a:p>
                      <a:pPr algn="l" fontAlgn="b"/>
                      <a:r>
                        <a:rPr lang="en-US" sz="1400" u="none" strike="noStrike">
                          <a:effectLst/>
                        </a:rPr>
                        <a:t>12.4 in</a:t>
                      </a:r>
                      <a:endParaRPr lang="en-US" sz="1400" b="0" i="0" u="none" strike="noStrike">
                        <a:solidFill>
                          <a:srgbClr val="000000"/>
                        </a:solidFill>
                        <a:effectLst/>
                        <a:latin typeface="Calibri"/>
                      </a:endParaRPr>
                    </a:p>
                  </a:txBody>
                  <a:tcPr marL="9525" marR="9525" marT="9525" marB="0" anchor="b"/>
                </a:tc>
              </a:tr>
              <a:tr h="272202">
                <a:tc vMerge="1">
                  <a:txBody>
                    <a:bodyPr/>
                    <a:lstStyle/>
                    <a:p>
                      <a:endParaRPr lang="en-US"/>
                    </a:p>
                  </a:txBody>
                  <a:tcPr/>
                </a:tc>
                <a:tc>
                  <a:txBody>
                    <a:bodyPr/>
                    <a:lstStyle/>
                    <a:p>
                      <a:pPr algn="l" fontAlgn="b"/>
                      <a:r>
                        <a:rPr lang="en-US" sz="1400" u="none" strike="noStrike">
                          <a:effectLst/>
                        </a:rPr>
                        <a:t>ODF 6000</a:t>
                      </a:r>
                      <a:endParaRPr lang="en-US" sz="1400" b="0" i="0" u="none" strike="noStrike">
                        <a:solidFill>
                          <a:srgbClr val="000000"/>
                        </a:solidFill>
                        <a:effectLst/>
                        <a:latin typeface="Calibri"/>
                      </a:endParaRPr>
                    </a:p>
                  </a:txBody>
                  <a:tcPr marL="9525" marR="9525" marT="9525" marB="0" anchor="b"/>
                </a:tc>
                <a:tc>
                  <a:txBody>
                    <a:bodyPr/>
                    <a:lstStyle/>
                    <a:p>
                      <a:pPr algn="l" fontAlgn="b"/>
                      <a:r>
                        <a:rPr lang="en-US" sz="1400" u="none" strike="noStrike" dirty="0">
                          <a:effectLst/>
                        </a:rPr>
                        <a:t>A mist</a:t>
                      </a:r>
                      <a:r>
                        <a:rPr lang="en-US" sz="1400" u="none" strike="noStrike" baseline="30000" dirty="0">
                          <a:effectLst/>
                        </a:rPr>
                        <a:t>60</a:t>
                      </a:r>
                      <a:endParaRPr lang="en-US" sz="1400" b="0" i="0" u="none" strike="noStrike" dirty="0">
                        <a:solidFill>
                          <a:srgbClr val="000000"/>
                        </a:solidFill>
                        <a:effectLst/>
                        <a:latin typeface="Calibri"/>
                      </a:endParaRPr>
                    </a:p>
                  </a:txBody>
                  <a:tcPr marL="9525" marR="9525" marT="9525" marB="0" anchor="b"/>
                </a:tc>
                <a:tc>
                  <a:txBody>
                    <a:bodyPr/>
                    <a:lstStyle/>
                    <a:p>
                      <a:pPr algn="l" fontAlgn="b"/>
                      <a:r>
                        <a:rPr lang="en-US" sz="1400" u="none" strike="noStrike" dirty="0">
                          <a:effectLst/>
                        </a:rPr>
                        <a:t>3530 cfm</a:t>
                      </a:r>
                      <a:endParaRPr lang="en-US" sz="1400" b="0" i="0" u="none" strike="noStrike" dirty="0">
                        <a:solidFill>
                          <a:srgbClr val="000000"/>
                        </a:solidFill>
                        <a:effectLst/>
                        <a:latin typeface="Calibri"/>
                      </a:endParaRPr>
                    </a:p>
                  </a:txBody>
                  <a:tcPr marL="9525" marR="9525" marT="9525" marB="0" anchor="b"/>
                </a:tc>
                <a:tc>
                  <a:txBody>
                    <a:bodyPr/>
                    <a:lstStyle/>
                    <a:p>
                      <a:pPr algn="l" fontAlgn="b"/>
                      <a:r>
                        <a:rPr lang="en-US" sz="1400" u="none" strike="noStrike">
                          <a:effectLst/>
                        </a:rPr>
                        <a:t>89.6 in</a:t>
                      </a:r>
                      <a:endParaRPr lang="en-US" sz="1400" b="0" i="0" u="none" strike="noStrike">
                        <a:solidFill>
                          <a:srgbClr val="000000"/>
                        </a:solidFill>
                        <a:effectLst/>
                        <a:latin typeface="Calibri"/>
                      </a:endParaRPr>
                    </a:p>
                  </a:txBody>
                  <a:tcPr marL="9525" marR="9525" marT="9525" marB="0" anchor="b"/>
                </a:tc>
                <a:tc>
                  <a:txBody>
                    <a:bodyPr/>
                    <a:lstStyle/>
                    <a:p>
                      <a:pPr algn="l" fontAlgn="b"/>
                      <a:r>
                        <a:rPr lang="en-US" sz="1400" u="none" strike="noStrike">
                          <a:effectLst/>
                        </a:rPr>
                        <a:t>83.5 in</a:t>
                      </a:r>
                      <a:endParaRPr lang="en-US" sz="1400" b="0" i="0" u="none" strike="noStrike">
                        <a:solidFill>
                          <a:srgbClr val="000000"/>
                        </a:solidFill>
                        <a:effectLst/>
                        <a:latin typeface="Calibri"/>
                      </a:endParaRPr>
                    </a:p>
                  </a:txBody>
                  <a:tcPr marL="9525" marR="9525" marT="9525" marB="0" anchor="b"/>
                </a:tc>
                <a:tc>
                  <a:txBody>
                    <a:bodyPr/>
                    <a:lstStyle/>
                    <a:p>
                      <a:pPr algn="l" fontAlgn="b"/>
                      <a:r>
                        <a:rPr lang="en-US" sz="1400" u="none" strike="noStrike">
                          <a:effectLst/>
                        </a:rPr>
                        <a:t>24.4 in</a:t>
                      </a:r>
                      <a:endParaRPr lang="en-US" sz="1400" b="0" i="0" u="none" strike="noStrike">
                        <a:solidFill>
                          <a:srgbClr val="000000"/>
                        </a:solidFill>
                        <a:effectLst/>
                        <a:latin typeface="Calibri"/>
                      </a:endParaRPr>
                    </a:p>
                  </a:txBody>
                  <a:tcPr marL="9525" marR="9525" marT="9525" marB="0" anchor="b"/>
                </a:tc>
                <a:tc>
                  <a:txBody>
                    <a:bodyPr/>
                    <a:lstStyle/>
                    <a:p>
                      <a:pPr algn="l" fontAlgn="b"/>
                      <a:r>
                        <a:rPr lang="en-US" sz="1400" u="none" strike="noStrike">
                          <a:effectLst/>
                        </a:rPr>
                        <a:t>15.7 in</a:t>
                      </a:r>
                      <a:endParaRPr lang="en-US" sz="1400" b="0" i="0" u="none" strike="noStrike">
                        <a:solidFill>
                          <a:srgbClr val="000000"/>
                        </a:solidFill>
                        <a:effectLst/>
                        <a:latin typeface="Calibri"/>
                      </a:endParaRPr>
                    </a:p>
                  </a:txBody>
                  <a:tcPr marL="9525" marR="9525" marT="9525" marB="0" anchor="b"/>
                </a:tc>
              </a:tr>
              <a:tr h="272202">
                <a:tc vMerge="1">
                  <a:txBody>
                    <a:bodyPr/>
                    <a:lstStyle/>
                    <a:p>
                      <a:endParaRPr lang="en-US"/>
                    </a:p>
                  </a:txBody>
                  <a:tcPr/>
                </a:tc>
                <a:tc>
                  <a:txBody>
                    <a:bodyPr/>
                    <a:lstStyle/>
                    <a:p>
                      <a:pPr algn="l" fontAlgn="b"/>
                      <a:r>
                        <a:rPr lang="en-US" sz="1400" u="none" strike="noStrike">
                          <a:effectLst/>
                        </a:rPr>
                        <a:t>ODF 8000</a:t>
                      </a:r>
                      <a:endParaRPr lang="en-US" sz="1400" b="0" i="0" u="none" strike="noStrike">
                        <a:solidFill>
                          <a:srgbClr val="000000"/>
                        </a:solidFill>
                        <a:effectLst/>
                        <a:latin typeface="Calibri"/>
                      </a:endParaRPr>
                    </a:p>
                  </a:txBody>
                  <a:tcPr marL="9525" marR="9525" marT="9525" marB="0" anchor="b"/>
                </a:tc>
                <a:tc>
                  <a:txBody>
                    <a:bodyPr/>
                    <a:lstStyle/>
                    <a:p>
                      <a:pPr algn="l" fontAlgn="b"/>
                      <a:r>
                        <a:rPr lang="en-US" sz="1400" u="none" strike="noStrike">
                          <a:effectLst/>
                        </a:rPr>
                        <a:t>A mist</a:t>
                      </a:r>
                      <a:r>
                        <a:rPr lang="en-US" sz="1400" u="none" strike="noStrike" baseline="30000">
                          <a:effectLst/>
                        </a:rPr>
                        <a:t>80T</a:t>
                      </a:r>
                      <a:endParaRPr lang="en-US" sz="1400" b="0" i="0" u="none" strike="noStrike">
                        <a:solidFill>
                          <a:srgbClr val="000000"/>
                        </a:solidFill>
                        <a:effectLst/>
                        <a:latin typeface="Calibri"/>
                      </a:endParaRPr>
                    </a:p>
                  </a:txBody>
                  <a:tcPr marL="9525" marR="9525" marT="9525" marB="0" anchor="b"/>
                </a:tc>
                <a:tc>
                  <a:txBody>
                    <a:bodyPr/>
                    <a:lstStyle/>
                    <a:p>
                      <a:pPr algn="l" fontAlgn="b"/>
                      <a:r>
                        <a:rPr lang="en-US" sz="1400" u="none" strike="noStrike" dirty="0">
                          <a:effectLst/>
                        </a:rPr>
                        <a:t>4700 cfm</a:t>
                      </a:r>
                      <a:endParaRPr lang="en-US" sz="1400" b="0" i="0" u="none" strike="noStrike" dirty="0">
                        <a:solidFill>
                          <a:srgbClr val="000000"/>
                        </a:solidFill>
                        <a:effectLst/>
                        <a:latin typeface="Calibri"/>
                      </a:endParaRPr>
                    </a:p>
                  </a:txBody>
                  <a:tcPr marL="9525" marR="9525" marT="9525" marB="0" anchor="b"/>
                </a:tc>
                <a:tc>
                  <a:txBody>
                    <a:bodyPr/>
                    <a:lstStyle/>
                    <a:p>
                      <a:pPr algn="l" fontAlgn="b"/>
                      <a:r>
                        <a:rPr lang="en-US" sz="1400" u="none" strike="noStrike">
                          <a:effectLst/>
                        </a:rPr>
                        <a:t>81.4 in</a:t>
                      </a:r>
                      <a:endParaRPr lang="en-US" sz="1400" b="0" i="0" u="none" strike="noStrike">
                        <a:solidFill>
                          <a:srgbClr val="000000"/>
                        </a:solidFill>
                        <a:effectLst/>
                        <a:latin typeface="Calibri"/>
                      </a:endParaRPr>
                    </a:p>
                  </a:txBody>
                  <a:tcPr marL="9525" marR="9525" marT="9525" marB="0" anchor="b"/>
                </a:tc>
                <a:tc>
                  <a:txBody>
                    <a:bodyPr/>
                    <a:lstStyle/>
                    <a:p>
                      <a:pPr algn="l" fontAlgn="b"/>
                      <a:r>
                        <a:rPr lang="en-US" sz="1400" u="none" strike="noStrike">
                          <a:effectLst/>
                        </a:rPr>
                        <a:t>55.7 in</a:t>
                      </a:r>
                      <a:endParaRPr lang="en-US" sz="1400" b="0" i="0" u="none" strike="noStrike">
                        <a:solidFill>
                          <a:srgbClr val="000000"/>
                        </a:solidFill>
                        <a:effectLst/>
                        <a:latin typeface="Calibri"/>
                      </a:endParaRPr>
                    </a:p>
                  </a:txBody>
                  <a:tcPr marL="9525" marR="9525" marT="9525" marB="0" anchor="b"/>
                </a:tc>
                <a:tc>
                  <a:txBody>
                    <a:bodyPr/>
                    <a:lstStyle/>
                    <a:p>
                      <a:pPr algn="l" fontAlgn="b"/>
                      <a:r>
                        <a:rPr lang="en-US" sz="1400" u="none" strike="noStrike">
                          <a:effectLst/>
                        </a:rPr>
                        <a:t>49.8 in</a:t>
                      </a:r>
                      <a:endParaRPr lang="en-US" sz="1400" b="0" i="0" u="none" strike="noStrike">
                        <a:solidFill>
                          <a:srgbClr val="000000"/>
                        </a:solidFill>
                        <a:effectLst/>
                        <a:latin typeface="Calibri"/>
                      </a:endParaRPr>
                    </a:p>
                  </a:txBody>
                  <a:tcPr marL="9525" marR="9525" marT="9525" marB="0" anchor="b"/>
                </a:tc>
                <a:tc>
                  <a:txBody>
                    <a:bodyPr/>
                    <a:lstStyle/>
                    <a:p>
                      <a:pPr algn="l" fontAlgn="b"/>
                      <a:r>
                        <a:rPr lang="en-US" sz="1400" u="none" strike="noStrike">
                          <a:effectLst/>
                        </a:rPr>
                        <a:t>15.7 in</a:t>
                      </a:r>
                      <a:endParaRPr lang="en-US" sz="1400" b="0" i="0" u="none" strike="noStrike">
                        <a:solidFill>
                          <a:srgbClr val="000000"/>
                        </a:solidFill>
                        <a:effectLst/>
                        <a:latin typeface="Calibri"/>
                      </a:endParaRPr>
                    </a:p>
                  </a:txBody>
                  <a:tcPr marL="9525" marR="9525" marT="9525" marB="0" anchor="b"/>
                </a:tc>
              </a:tr>
              <a:tr h="284037">
                <a:tc vMerge="1">
                  <a:txBody>
                    <a:bodyPr/>
                    <a:lstStyle/>
                    <a:p>
                      <a:endParaRPr lang="en-US"/>
                    </a:p>
                  </a:txBody>
                  <a:tcPr/>
                </a:tc>
                <a:tc>
                  <a:txBody>
                    <a:bodyPr/>
                    <a:lstStyle/>
                    <a:p>
                      <a:pPr algn="l" fontAlgn="b"/>
                      <a:r>
                        <a:rPr lang="en-US" sz="1400" u="none" strike="noStrike">
                          <a:effectLst/>
                        </a:rPr>
                        <a:t>ODF 8000TF</a:t>
                      </a:r>
                      <a:endParaRPr lang="en-US" sz="1400" b="0" i="0" u="none" strike="noStrike">
                        <a:solidFill>
                          <a:srgbClr val="000000"/>
                        </a:solidFill>
                        <a:effectLst/>
                        <a:latin typeface="Calibri"/>
                      </a:endParaRPr>
                    </a:p>
                  </a:txBody>
                  <a:tcPr marL="9525" marR="9525" marT="9525" marB="0" anchor="b"/>
                </a:tc>
                <a:tc>
                  <a:txBody>
                    <a:bodyPr/>
                    <a:lstStyle/>
                    <a:p>
                      <a:pPr algn="l" fontAlgn="b"/>
                      <a:r>
                        <a:rPr lang="en-US" sz="1400" u="none" strike="noStrike">
                          <a:effectLst/>
                        </a:rPr>
                        <a:t>A mist</a:t>
                      </a:r>
                      <a:r>
                        <a:rPr lang="en-US" sz="1400" u="none" strike="noStrike" baseline="30000">
                          <a:effectLst/>
                        </a:rPr>
                        <a:t>80TF</a:t>
                      </a:r>
                      <a:endParaRPr lang="en-US" sz="1400" b="0" i="0" u="none" strike="noStrike">
                        <a:solidFill>
                          <a:srgbClr val="000000"/>
                        </a:solidFill>
                        <a:effectLst/>
                        <a:latin typeface="Calibri"/>
                      </a:endParaRPr>
                    </a:p>
                  </a:txBody>
                  <a:tcPr marL="9525" marR="9525" marT="9525" marB="0" anchor="b"/>
                </a:tc>
                <a:tc>
                  <a:txBody>
                    <a:bodyPr/>
                    <a:lstStyle/>
                    <a:p>
                      <a:pPr algn="l" fontAlgn="b"/>
                      <a:r>
                        <a:rPr lang="en-US" sz="1400" u="none" strike="noStrike">
                          <a:effectLst/>
                        </a:rPr>
                        <a:t>4700 cfm</a:t>
                      </a:r>
                      <a:endParaRPr lang="en-US" sz="1400" b="0" i="0" u="none" strike="noStrike">
                        <a:solidFill>
                          <a:srgbClr val="000000"/>
                        </a:solidFill>
                        <a:effectLst/>
                        <a:latin typeface="Calibri"/>
                      </a:endParaRPr>
                    </a:p>
                  </a:txBody>
                  <a:tcPr marL="9525" marR="9525" marT="9525" marB="0" anchor="b"/>
                </a:tc>
                <a:tc>
                  <a:txBody>
                    <a:bodyPr/>
                    <a:lstStyle/>
                    <a:p>
                      <a:pPr algn="l" fontAlgn="b"/>
                      <a:r>
                        <a:rPr lang="en-US" sz="1400" u="none" strike="noStrike">
                          <a:effectLst/>
                        </a:rPr>
                        <a:t>106.7 in</a:t>
                      </a:r>
                      <a:endParaRPr lang="en-US" sz="1400" b="0" i="0" u="none" strike="noStrike">
                        <a:solidFill>
                          <a:srgbClr val="000000"/>
                        </a:solidFill>
                        <a:effectLst/>
                        <a:latin typeface="Calibri"/>
                      </a:endParaRPr>
                    </a:p>
                  </a:txBody>
                  <a:tcPr marL="9525" marR="9525" marT="9525" marB="0" anchor="b"/>
                </a:tc>
                <a:tc>
                  <a:txBody>
                    <a:bodyPr/>
                    <a:lstStyle/>
                    <a:p>
                      <a:pPr algn="l" fontAlgn="b"/>
                      <a:r>
                        <a:rPr lang="en-US" sz="1400" u="none" strike="noStrike">
                          <a:effectLst/>
                        </a:rPr>
                        <a:t>55.7 in</a:t>
                      </a:r>
                      <a:endParaRPr lang="en-US" sz="1400" b="0" i="0" u="none" strike="noStrike">
                        <a:solidFill>
                          <a:srgbClr val="000000"/>
                        </a:solidFill>
                        <a:effectLst/>
                        <a:latin typeface="Calibri"/>
                      </a:endParaRPr>
                    </a:p>
                  </a:txBody>
                  <a:tcPr marL="9525" marR="9525" marT="9525" marB="0" anchor="b"/>
                </a:tc>
                <a:tc>
                  <a:txBody>
                    <a:bodyPr/>
                    <a:lstStyle/>
                    <a:p>
                      <a:pPr algn="l" fontAlgn="b"/>
                      <a:r>
                        <a:rPr lang="en-US" sz="1400" u="none" strike="noStrike">
                          <a:effectLst/>
                        </a:rPr>
                        <a:t>49.8 in</a:t>
                      </a:r>
                      <a:endParaRPr lang="en-US" sz="1400" b="0" i="0" u="none" strike="noStrike">
                        <a:solidFill>
                          <a:srgbClr val="000000"/>
                        </a:solidFill>
                        <a:effectLst/>
                        <a:latin typeface="Calibri"/>
                      </a:endParaRPr>
                    </a:p>
                  </a:txBody>
                  <a:tcPr marL="9525" marR="9525" marT="9525" marB="0" anchor="b"/>
                </a:tc>
                <a:tc>
                  <a:txBody>
                    <a:bodyPr/>
                    <a:lstStyle/>
                    <a:p>
                      <a:pPr algn="l" fontAlgn="b"/>
                      <a:r>
                        <a:rPr lang="en-US" sz="1400" u="none" strike="noStrike">
                          <a:effectLst/>
                        </a:rPr>
                        <a:t>15.7 in</a:t>
                      </a:r>
                      <a:endParaRPr lang="en-US" sz="1400" b="0" i="0" u="none" strike="noStrike">
                        <a:solidFill>
                          <a:srgbClr val="000000"/>
                        </a:solidFill>
                        <a:effectLst/>
                        <a:latin typeface="Calibri"/>
                      </a:endParaRPr>
                    </a:p>
                  </a:txBody>
                  <a:tcPr marL="9525" marR="9525" marT="9525" marB="0" anchor="b"/>
                </a:tc>
              </a:tr>
              <a:tr h="272202">
                <a:tc rowSpan="5">
                  <a:txBody>
                    <a:bodyPr/>
                    <a:lstStyle/>
                    <a:p>
                      <a:pPr algn="ctr" fontAlgn="ctr"/>
                      <a:r>
                        <a:rPr lang="en-US" sz="2800" u="none" strike="noStrike">
                          <a:effectLst/>
                        </a:rPr>
                        <a:t>ODR</a:t>
                      </a:r>
                      <a:endParaRPr lang="en-US" sz="2800" b="1" i="0" u="none" strike="noStrike">
                        <a:solidFill>
                          <a:srgbClr val="000000"/>
                        </a:solidFill>
                        <a:effectLst/>
                        <a:latin typeface="Calibri"/>
                      </a:endParaRPr>
                    </a:p>
                  </a:txBody>
                  <a:tcPr marL="9525" marR="9525" marT="9525" marB="0" anchor="ctr"/>
                </a:tc>
                <a:tc>
                  <a:txBody>
                    <a:bodyPr/>
                    <a:lstStyle/>
                    <a:p>
                      <a:pPr algn="l" fontAlgn="b"/>
                      <a:r>
                        <a:rPr lang="en-US" sz="1400" u="none" strike="noStrike">
                          <a:effectLst/>
                        </a:rPr>
                        <a:t>ODR 2000</a:t>
                      </a:r>
                      <a:endParaRPr lang="en-US" sz="1400" b="0" i="0" u="none" strike="noStrike">
                        <a:solidFill>
                          <a:srgbClr val="000000"/>
                        </a:solidFill>
                        <a:effectLst/>
                        <a:latin typeface="Calibri"/>
                      </a:endParaRPr>
                    </a:p>
                  </a:txBody>
                  <a:tcPr marL="9525" marR="9525" marT="9525" marB="0" anchor="b"/>
                </a:tc>
                <a:tc>
                  <a:txBody>
                    <a:bodyPr/>
                    <a:lstStyle/>
                    <a:p>
                      <a:pPr algn="l" fontAlgn="b"/>
                      <a:r>
                        <a:rPr lang="en-US" sz="1400" u="none" strike="noStrike">
                          <a:effectLst/>
                        </a:rPr>
                        <a:t>A smoke</a:t>
                      </a:r>
                      <a:r>
                        <a:rPr lang="en-US" sz="1400" u="none" strike="noStrike" baseline="30000">
                          <a:effectLst/>
                        </a:rPr>
                        <a:t>20</a:t>
                      </a:r>
                      <a:endParaRPr lang="en-US" sz="1400" b="0" i="0" u="none" strike="noStrike">
                        <a:solidFill>
                          <a:srgbClr val="000000"/>
                        </a:solidFill>
                        <a:effectLst/>
                        <a:latin typeface="Calibri"/>
                      </a:endParaRPr>
                    </a:p>
                  </a:txBody>
                  <a:tcPr marL="9525" marR="9525" marT="9525" marB="0" anchor="b"/>
                </a:tc>
                <a:tc>
                  <a:txBody>
                    <a:bodyPr/>
                    <a:lstStyle/>
                    <a:p>
                      <a:pPr algn="l" fontAlgn="b"/>
                      <a:r>
                        <a:rPr lang="en-US" sz="1400" u="none" strike="noStrike">
                          <a:effectLst/>
                        </a:rPr>
                        <a:t>1180 cfm</a:t>
                      </a:r>
                      <a:endParaRPr lang="en-US" sz="1400" b="0" i="0" u="none" strike="noStrike">
                        <a:solidFill>
                          <a:srgbClr val="000000"/>
                        </a:solidFill>
                        <a:effectLst/>
                        <a:latin typeface="Calibri"/>
                      </a:endParaRPr>
                    </a:p>
                  </a:txBody>
                  <a:tcPr marL="9525" marR="9525" marT="9525" marB="0" anchor="b"/>
                </a:tc>
                <a:tc>
                  <a:txBody>
                    <a:bodyPr/>
                    <a:lstStyle/>
                    <a:p>
                      <a:pPr algn="l" fontAlgn="b"/>
                      <a:r>
                        <a:rPr lang="en-US" sz="1400" u="none" strike="noStrike" dirty="0">
                          <a:effectLst/>
                        </a:rPr>
                        <a:t>93.3 in</a:t>
                      </a:r>
                      <a:endParaRPr lang="en-US" sz="1400" b="0" i="0" u="none" strike="noStrike" dirty="0">
                        <a:solidFill>
                          <a:srgbClr val="000000"/>
                        </a:solidFill>
                        <a:effectLst/>
                        <a:latin typeface="Calibri"/>
                      </a:endParaRPr>
                    </a:p>
                  </a:txBody>
                  <a:tcPr marL="9525" marR="9525" marT="9525" marB="0" anchor="b"/>
                </a:tc>
                <a:tc>
                  <a:txBody>
                    <a:bodyPr/>
                    <a:lstStyle/>
                    <a:p>
                      <a:pPr algn="l" fontAlgn="b"/>
                      <a:r>
                        <a:rPr lang="en-US" sz="1400" u="none" strike="noStrike">
                          <a:effectLst/>
                        </a:rPr>
                        <a:t>29.1 in</a:t>
                      </a:r>
                      <a:endParaRPr lang="en-US" sz="1400" b="0" i="0" u="none" strike="noStrike">
                        <a:solidFill>
                          <a:srgbClr val="000000"/>
                        </a:solidFill>
                        <a:effectLst/>
                        <a:latin typeface="Calibri"/>
                      </a:endParaRPr>
                    </a:p>
                  </a:txBody>
                  <a:tcPr marL="9525" marR="9525" marT="9525" marB="0" anchor="b"/>
                </a:tc>
                <a:tc>
                  <a:txBody>
                    <a:bodyPr/>
                    <a:lstStyle/>
                    <a:p>
                      <a:pPr algn="l" fontAlgn="b"/>
                      <a:r>
                        <a:rPr lang="en-US" sz="1400" u="none" strike="noStrike">
                          <a:effectLst/>
                        </a:rPr>
                        <a:t>30.7 in</a:t>
                      </a:r>
                      <a:endParaRPr lang="en-US" sz="1400" b="0" i="0" u="none" strike="noStrike">
                        <a:solidFill>
                          <a:srgbClr val="000000"/>
                        </a:solidFill>
                        <a:effectLst/>
                        <a:latin typeface="Calibri"/>
                      </a:endParaRPr>
                    </a:p>
                  </a:txBody>
                  <a:tcPr marL="9525" marR="9525" marT="9525" marB="0" anchor="b"/>
                </a:tc>
                <a:tc>
                  <a:txBody>
                    <a:bodyPr/>
                    <a:lstStyle/>
                    <a:p>
                      <a:pPr algn="l" fontAlgn="b"/>
                      <a:r>
                        <a:rPr lang="en-US" sz="1400" u="none" strike="noStrike">
                          <a:effectLst/>
                        </a:rPr>
                        <a:t>7.8 in</a:t>
                      </a:r>
                      <a:endParaRPr lang="en-US" sz="1400" b="0" i="0" u="none" strike="noStrike">
                        <a:solidFill>
                          <a:srgbClr val="000000"/>
                        </a:solidFill>
                        <a:effectLst/>
                        <a:latin typeface="Calibri"/>
                      </a:endParaRPr>
                    </a:p>
                  </a:txBody>
                  <a:tcPr marL="9525" marR="9525" marT="9525" marB="0" anchor="b"/>
                </a:tc>
              </a:tr>
              <a:tr h="272202">
                <a:tc vMerge="1">
                  <a:txBody>
                    <a:bodyPr/>
                    <a:lstStyle/>
                    <a:p>
                      <a:endParaRPr lang="en-US"/>
                    </a:p>
                  </a:txBody>
                  <a:tcPr/>
                </a:tc>
                <a:tc>
                  <a:txBody>
                    <a:bodyPr/>
                    <a:lstStyle/>
                    <a:p>
                      <a:pPr algn="l" fontAlgn="b"/>
                      <a:r>
                        <a:rPr lang="en-US" sz="1400" u="none" strike="noStrike">
                          <a:effectLst/>
                        </a:rPr>
                        <a:t>ODR 3000</a:t>
                      </a:r>
                      <a:endParaRPr lang="en-US" sz="1400" b="0" i="0" u="none" strike="noStrike">
                        <a:solidFill>
                          <a:srgbClr val="000000"/>
                        </a:solidFill>
                        <a:effectLst/>
                        <a:latin typeface="Calibri"/>
                      </a:endParaRPr>
                    </a:p>
                  </a:txBody>
                  <a:tcPr marL="9525" marR="9525" marT="9525" marB="0" anchor="b"/>
                </a:tc>
                <a:tc>
                  <a:txBody>
                    <a:bodyPr/>
                    <a:lstStyle/>
                    <a:p>
                      <a:pPr algn="l" fontAlgn="b"/>
                      <a:r>
                        <a:rPr lang="en-US" sz="1400" u="none" strike="noStrike">
                          <a:effectLst/>
                        </a:rPr>
                        <a:t>A smoke</a:t>
                      </a:r>
                      <a:r>
                        <a:rPr lang="en-US" sz="1400" u="none" strike="noStrike" baseline="30000">
                          <a:effectLst/>
                        </a:rPr>
                        <a:t>40</a:t>
                      </a:r>
                      <a:endParaRPr lang="en-US" sz="1400" b="0" i="0" u="none" strike="noStrike">
                        <a:solidFill>
                          <a:srgbClr val="000000"/>
                        </a:solidFill>
                        <a:effectLst/>
                        <a:latin typeface="Calibri"/>
                      </a:endParaRPr>
                    </a:p>
                  </a:txBody>
                  <a:tcPr marL="9525" marR="9525" marT="9525" marB="0" anchor="b"/>
                </a:tc>
                <a:tc>
                  <a:txBody>
                    <a:bodyPr/>
                    <a:lstStyle/>
                    <a:p>
                      <a:pPr algn="l" fontAlgn="b"/>
                      <a:r>
                        <a:rPr lang="en-US" sz="1400" u="none" strike="noStrike">
                          <a:effectLst/>
                        </a:rPr>
                        <a:t>2350 cfm</a:t>
                      </a:r>
                      <a:endParaRPr lang="en-US" sz="1400" b="0" i="0" u="none" strike="noStrike">
                        <a:solidFill>
                          <a:srgbClr val="000000"/>
                        </a:solidFill>
                        <a:effectLst/>
                        <a:latin typeface="Calibri"/>
                      </a:endParaRPr>
                    </a:p>
                  </a:txBody>
                  <a:tcPr marL="9525" marR="9525" marT="9525" marB="0" anchor="b"/>
                </a:tc>
                <a:tc>
                  <a:txBody>
                    <a:bodyPr/>
                    <a:lstStyle/>
                    <a:p>
                      <a:pPr algn="l" fontAlgn="b"/>
                      <a:r>
                        <a:rPr lang="en-US" sz="1400" u="none" strike="noStrike" dirty="0">
                          <a:effectLst/>
                        </a:rPr>
                        <a:t>139.0 in</a:t>
                      </a:r>
                      <a:endParaRPr lang="en-US" sz="1400" b="0" i="0" u="none" strike="noStrike" dirty="0">
                        <a:solidFill>
                          <a:srgbClr val="000000"/>
                        </a:solidFill>
                        <a:effectLst/>
                        <a:latin typeface="Calibri"/>
                      </a:endParaRPr>
                    </a:p>
                  </a:txBody>
                  <a:tcPr marL="9525" marR="9525" marT="9525" marB="0" anchor="b"/>
                </a:tc>
                <a:tc>
                  <a:txBody>
                    <a:bodyPr/>
                    <a:lstStyle/>
                    <a:p>
                      <a:pPr algn="l" fontAlgn="b"/>
                      <a:r>
                        <a:rPr lang="en-US" sz="1400" u="none" strike="noStrike">
                          <a:effectLst/>
                        </a:rPr>
                        <a:t>43.8 in</a:t>
                      </a:r>
                      <a:endParaRPr lang="en-US" sz="1400" b="0" i="0" u="none" strike="noStrike">
                        <a:solidFill>
                          <a:srgbClr val="000000"/>
                        </a:solidFill>
                        <a:effectLst/>
                        <a:latin typeface="Calibri"/>
                      </a:endParaRPr>
                    </a:p>
                  </a:txBody>
                  <a:tcPr marL="9525" marR="9525" marT="9525" marB="0" anchor="b"/>
                </a:tc>
                <a:tc>
                  <a:txBody>
                    <a:bodyPr/>
                    <a:lstStyle/>
                    <a:p>
                      <a:pPr algn="l" fontAlgn="b"/>
                      <a:r>
                        <a:rPr lang="en-US" sz="1400" u="none" strike="noStrike">
                          <a:effectLst/>
                        </a:rPr>
                        <a:t>46.0 in</a:t>
                      </a:r>
                      <a:endParaRPr lang="en-US" sz="1400" b="0" i="0" u="none" strike="noStrike">
                        <a:solidFill>
                          <a:srgbClr val="000000"/>
                        </a:solidFill>
                        <a:effectLst/>
                        <a:latin typeface="Calibri"/>
                      </a:endParaRPr>
                    </a:p>
                  </a:txBody>
                  <a:tcPr marL="9525" marR="9525" marT="9525" marB="0" anchor="b"/>
                </a:tc>
                <a:tc>
                  <a:txBody>
                    <a:bodyPr/>
                    <a:lstStyle/>
                    <a:p>
                      <a:pPr algn="l" fontAlgn="b"/>
                      <a:r>
                        <a:rPr lang="en-US" sz="1400" u="none" strike="noStrike">
                          <a:effectLst/>
                        </a:rPr>
                        <a:t>12.4 in</a:t>
                      </a:r>
                      <a:endParaRPr lang="en-US" sz="1400" b="0" i="0" u="none" strike="noStrike">
                        <a:solidFill>
                          <a:srgbClr val="000000"/>
                        </a:solidFill>
                        <a:effectLst/>
                        <a:latin typeface="Calibri"/>
                      </a:endParaRPr>
                    </a:p>
                  </a:txBody>
                  <a:tcPr marL="9525" marR="9525" marT="9525" marB="0" anchor="b"/>
                </a:tc>
              </a:tr>
              <a:tr h="272202">
                <a:tc vMerge="1">
                  <a:txBody>
                    <a:bodyPr/>
                    <a:lstStyle/>
                    <a:p>
                      <a:endParaRPr lang="en-US"/>
                    </a:p>
                  </a:txBody>
                  <a:tcPr/>
                </a:tc>
                <a:tc>
                  <a:txBody>
                    <a:bodyPr/>
                    <a:lstStyle/>
                    <a:p>
                      <a:pPr algn="l" fontAlgn="b"/>
                      <a:r>
                        <a:rPr lang="en-US" sz="1400" u="none" strike="noStrike">
                          <a:effectLst/>
                        </a:rPr>
                        <a:t>ODR 6000T</a:t>
                      </a:r>
                      <a:endParaRPr lang="en-US" sz="1400" b="0" i="0" u="none" strike="noStrike">
                        <a:solidFill>
                          <a:srgbClr val="000000"/>
                        </a:solidFill>
                        <a:effectLst/>
                        <a:latin typeface="Calibri"/>
                      </a:endParaRPr>
                    </a:p>
                  </a:txBody>
                  <a:tcPr marL="9525" marR="9525" marT="9525" marB="0" anchor="b"/>
                </a:tc>
                <a:tc>
                  <a:txBody>
                    <a:bodyPr/>
                    <a:lstStyle/>
                    <a:p>
                      <a:pPr algn="l" fontAlgn="b"/>
                      <a:r>
                        <a:rPr lang="en-US" sz="1400" u="none" strike="noStrike">
                          <a:effectLst/>
                        </a:rPr>
                        <a:t>A smoke</a:t>
                      </a:r>
                      <a:r>
                        <a:rPr lang="en-US" sz="1400" u="none" strike="noStrike" baseline="30000">
                          <a:effectLst/>
                        </a:rPr>
                        <a:t>80T</a:t>
                      </a:r>
                      <a:endParaRPr lang="en-US" sz="1400" b="0" i="0" u="none" strike="noStrike">
                        <a:solidFill>
                          <a:srgbClr val="000000"/>
                        </a:solidFill>
                        <a:effectLst/>
                        <a:latin typeface="Calibri"/>
                      </a:endParaRPr>
                    </a:p>
                  </a:txBody>
                  <a:tcPr marL="9525" marR="9525" marT="9525" marB="0" anchor="b"/>
                </a:tc>
                <a:tc>
                  <a:txBody>
                    <a:bodyPr/>
                    <a:lstStyle/>
                    <a:p>
                      <a:pPr algn="l" fontAlgn="b"/>
                      <a:r>
                        <a:rPr lang="en-US" sz="1400" u="none" strike="noStrike">
                          <a:effectLst/>
                        </a:rPr>
                        <a:t>4700 cfm</a:t>
                      </a:r>
                      <a:endParaRPr lang="en-US" sz="1400" b="0" i="0" u="none" strike="noStrike">
                        <a:solidFill>
                          <a:srgbClr val="000000"/>
                        </a:solidFill>
                        <a:effectLst/>
                        <a:latin typeface="Calibri"/>
                      </a:endParaRPr>
                    </a:p>
                  </a:txBody>
                  <a:tcPr marL="9525" marR="9525" marT="9525" marB="0" anchor="b"/>
                </a:tc>
                <a:tc>
                  <a:txBody>
                    <a:bodyPr/>
                    <a:lstStyle/>
                    <a:p>
                      <a:pPr algn="l" fontAlgn="b"/>
                      <a:r>
                        <a:rPr lang="en-US" sz="1400" u="none" strike="noStrike" dirty="0">
                          <a:effectLst/>
                        </a:rPr>
                        <a:t>115.7 in</a:t>
                      </a:r>
                      <a:endParaRPr lang="en-US" sz="1400" b="0" i="0" u="none" strike="noStrike" dirty="0">
                        <a:solidFill>
                          <a:srgbClr val="000000"/>
                        </a:solidFill>
                        <a:effectLst/>
                        <a:latin typeface="Calibri"/>
                      </a:endParaRPr>
                    </a:p>
                  </a:txBody>
                  <a:tcPr marL="9525" marR="9525" marT="9525" marB="0" anchor="b"/>
                </a:tc>
                <a:tc>
                  <a:txBody>
                    <a:bodyPr/>
                    <a:lstStyle/>
                    <a:p>
                      <a:pPr algn="l" fontAlgn="b"/>
                      <a:r>
                        <a:rPr lang="en-US" sz="1400" u="none" strike="noStrike">
                          <a:effectLst/>
                        </a:rPr>
                        <a:t>45.4 in</a:t>
                      </a:r>
                      <a:endParaRPr lang="en-US" sz="1400" b="0" i="0" u="none" strike="noStrike">
                        <a:solidFill>
                          <a:srgbClr val="000000"/>
                        </a:solidFill>
                        <a:effectLst/>
                        <a:latin typeface="Calibri"/>
                      </a:endParaRPr>
                    </a:p>
                  </a:txBody>
                  <a:tcPr marL="9525" marR="9525" marT="9525" marB="0" anchor="b"/>
                </a:tc>
                <a:tc>
                  <a:txBody>
                    <a:bodyPr/>
                    <a:lstStyle/>
                    <a:p>
                      <a:pPr algn="l" fontAlgn="b"/>
                      <a:r>
                        <a:rPr lang="en-US" sz="1400" u="none" strike="noStrike">
                          <a:effectLst/>
                        </a:rPr>
                        <a:t>83.3 in</a:t>
                      </a:r>
                      <a:endParaRPr lang="en-US" sz="1400" b="0" i="0" u="none" strike="noStrike">
                        <a:solidFill>
                          <a:srgbClr val="000000"/>
                        </a:solidFill>
                        <a:effectLst/>
                        <a:latin typeface="Calibri"/>
                      </a:endParaRPr>
                    </a:p>
                  </a:txBody>
                  <a:tcPr marL="9525" marR="9525" marT="9525" marB="0" anchor="b"/>
                </a:tc>
                <a:tc>
                  <a:txBody>
                    <a:bodyPr/>
                    <a:lstStyle/>
                    <a:p>
                      <a:pPr algn="l" fontAlgn="b"/>
                      <a:r>
                        <a:rPr lang="en-US" sz="1400" u="none" strike="noStrike">
                          <a:effectLst/>
                        </a:rPr>
                        <a:t>15.7 in</a:t>
                      </a:r>
                      <a:endParaRPr lang="en-US" sz="1400" b="0" i="0" u="none" strike="noStrike">
                        <a:solidFill>
                          <a:srgbClr val="000000"/>
                        </a:solidFill>
                        <a:effectLst/>
                        <a:latin typeface="Calibri"/>
                      </a:endParaRPr>
                    </a:p>
                  </a:txBody>
                  <a:tcPr marL="9525" marR="9525" marT="9525" marB="0" anchor="b"/>
                </a:tc>
              </a:tr>
              <a:tr h="272202">
                <a:tc vMerge="1">
                  <a:txBody>
                    <a:bodyPr/>
                    <a:lstStyle/>
                    <a:p>
                      <a:endParaRPr lang="en-US"/>
                    </a:p>
                  </a:txBody>
                  <a:tcPr/>
                </a:tc>
                <a:tc>
                  <a:txBody>
                    <a:bodyPr/>
                    <a:lstStyle/>
                    <a:p>
                      <a:pPr algn="l" fontAlgn="b"/>
                      <a:r>
                        <a:rPr lang="en-US" sz="1400" u="none" strike="noStrike">
                          <a:effectLst/>
                        </a:rPr>
                        <a:t>ODR 9000</a:t>
                      </a:r>
                      <a:endParaRPr lang="en-US" sz="1400" b="0" i="0" u="none" strike="noStrike">
                        <a:solidFill>
                          <a:srgbClr val="000000"/>
                        </a:solidFill>
                        <a:effectLst/>
                        <a:latin typeface="Calibri"/>
                      </a:endParaRPr>
                    </a:p>
                  </a:txBody>
                  <a:tcPr marL="9525" marR="9525" marT="9525" marB="0" anchor="b"/>
                </a:tc>
                <a:tc>
                  <a:txBody>
                    <a:bodyPr/>
                    <a:lstStyle/>
                    <a:p>
                      <a:pPr algn="l" fontAlgn="b"/>
                      <a:r>
                        <a:rPr lang="en-US" sz="1400" u="none" strike="noStrike">
                          <a:effectLst/>
                        </a:rPr>
                        <a:t>A smoke</a:t>
                      </a:r>
                      <a:r>
                        <a:rPr lang="en-US" sz="1400" u="none" strike="noStrike" baseline="30000">
                          <a:effectLst/>
                        </a:rPr>
                        <a:t>120</a:t>
                      </a:r>
                      <a:endParaRPr lang="en-US" sz="1400" b="0" i="0" u="none" strike="noStrike">
                        <a:solidFill>
                          <a:srgbClr val="000000"/>
                        </a:solidFill>
                        <a:effectLst/>
                        <a:latin typeface="Calibri"/>
                      </a:endParaRPr>
                    </a:p>
                  </a:txBody>
                  <a:tcPr marL="9525" marR="9525" marT="9525" marB="0" anchor="b"/>
                </a:tc>
                <a:tc>
                  <a:txBody>
                    <a:bodyPr/>
                    <a:lstStyle/>
                    <a:p>
                      <a:pPr algn="l" fontAlgn="b"/>
                      <a:r>
                        <a:rPr lang="en-US" sz="1400" u="none" strike="noStrike">
                          <a:effectLst/>
                        </a:rPr>
                        <a:t>7050 cfm</a:t>
                      </a:r>
                      <a:endParaRPr lang="en-US" sz="1400" b="0" i="0" u="none" strike="noStrike">
                        <a:solidFill>
                          <a:srgbClr val="000000"/>
                        </a:solidFill>
                        <a:effectLst/>
                        <a:latin typeface="Calibri"/>
                      </a:endParaRPr>
                    </a:p>
                  </a:txBody>
                  <a:tcPr marL="9525" marR="9525" marT="9525" marB="0" anchor="b"/>
                </a:tc>
                <a:tc>
                  <a:txBody>
                    <a:bodyPr/>
                    <a:lstStyle/>
                    <a:p>
                      <a:pPr algn="l" fontAlgn="b"/>
                      <a:r>
                        <a:rPr lang="en-US" sz="1400" u="none" strike="noStrike">
                          <a:effectLst/>
                        </a:rPr>
                        <a:t>145.2 in</a:t>
                      </a:r>
                      <a:endParaRPr lang="en-US" sz="1400" b="0" i="0" u="none" strike="noStrike">
                        <a:solidFill>
                          <a:srgbClr val="000000"/>
                        </a:solidFill>
                        <a:effectLst/>
                        <a:latin typeface="Calibri"/>
                      </a:endParaRPr>
                    </a:p>
                  </a:txBody>
                  <a:tcPr marL="9525" marR="9525" marT="9525" marB="0" anchor="b"/>
                </a:tc>
                <a:tc>
                  <a:txBody>
                    <a:bodyPr/>
                    <a:lstStyle/>
                    <a:p>
                      <a:pPr algn="l" fontAlgn="b"/>
                      <a:r>
                        <a:rPr lang="en-US" sz="1400" u="none" strike="noStrike" dirty="0">
                          <a:effectLst/>
                        </a:rPr>
                        <a:t>131.2 in</a:t>
                      </a:r>
                      <a:endParaRPr lang="en-US" sz="1400" b="0" i="0" u="none" strike="noStrike" dirty="0">
                        <a:solidFill>
                          <a:srgbClr val="000000"/>
                        </a:solidFill>
                        <a:effectLst/>
                        <a:latin typeface="Calibri"/>
                      </a:endParaRPr>
                    </a:p>
                  </a:txBody>
                  <a:tcPr marL="9525" marR="9525" marT="9525" marB="0" anchor="b"/>
                </a:tc>
                <a:tc>
                  <a:txBody>
                    <a:bodyPr/>
                    <a:lstStyle/>
                    <a:p>
                      <a:pPr algn="l" fontAlgn="b"/>
                      <a:r>
                        <a:rPr lang="en-US" sz="1400" u="none" strike="noStrike">
                          <a:effectLst/>
                        </a:rPr>
                        <a:t>45.3 in</a:t>
                      </a:r>
                      <a:endParaRPr lang="en-US" sz="1400" b="0" i="0" u="none" strike="noStrike">
                        <a:solidFill>
                          <a:srgbClr val="000000"/>
                        </a:solidFill>
                        <a:effectLst/>
                        <a:latin typeface="Calibri"/>
                      </a:endParaRPr>
                    </a:p>
                  </a:txBody>
                  <a:tcPr marL="9525" marR="9525" marT="9525" marB="0" anchor="b"/>
                </a:tc>
                <a:tc>
                  <a:txBody>
                    <a:bodyPr/>
                    <a:lstStyle/>
                    <a:p>
                      <a:pPr algn="l" fontAlgn="b"/>
                      <a:r>
                        <a:rPr lang="en-US" sz="1400" u="none" strike="noStrike">
                          <a:effectLst/>
                        </a:rPr>
                        <a:t>19.7 in</a:t>
                      </a:r>
                      <a:endParaRPr lang="en-US" sz="1400" b="0" i="0" u="none" strike="noStrike">
                        <a:solidFill>
                          <a:srgbClr val="000000"/>
                        </a:solidFill>
                        <a:effectLst/>
                        <a:latin typeface="Calibri"/>
                      </a:endParaRPr>
                    </a:p>
                  </a:txBody>
                  <a:tcPr marL="9525" marR="9525" marT="9525" marB="0" anchor="b"/>
                </a:tc>
              </a:tr>
              <a:tr h="284037">
                <a:tc vMerge="1">
                  <a:txBody>
                    <a:bodyPr/>
                    <a:lstStyle/>
                    <a:p>
                      <a:endParaRPr lang="en-US"/>
                    </a:p>
                  </a:txBody>
                  <a:tcPr/>
                </a:tc>
                <a:tc>
                  <a:txBody>
                    <a:bodyPr/>
                    <a:lstStyle/>
                    <a:p>
                      <a:pPr algn="l" fontAlgn="b"/>
                      <a:r>
                        <a:rPr lang="en-US" sz="1400" u="none" strike="noStrike">
                          <a:effectLst/>
                        </a:rPr>
                        <a:t>ODR 12000T</a:t>
                      </a:r>
                      <a:endParaRPr lang="en-US" sz="1400" b="0" i="0" u="none" strike="noStrike">
                        <a:solidFill>
                          <a:srgbClr val="000000"/>
                        </a:solidFill>
                        <a:effectLst/>
                        <a:latin typeface="Calibri"/>
                      </a:endParaRPr>
                    </a:p>
                  </a:txBody>
                  <a:tcPr marL="9525" marR="9525" marT="9525" marB="0" anchor="b"/>
                </a:tc>
                <a:tc>
                  <a:txBody>
                    <a:bodyPr/>
                    <a:lstStyle/>
                    <a:p>
                      <a:pPr algn="l" fontAlgn="b"/>
                      <a:r>
                        <a:rPr lang="en-US" sz="1400" u="none" strike="noStrike">
                          <a:effectLst/>
                        </a:rPr>
                        <a:t>A smoke</a:t>
                      </a:r>
                      <a:r>
                        <a:rPr lang="en-US" sz="1400" u="none" strike="noStrike" baseline="30000">
                          <a:effectLst/>
                        </a:rPr>
                        <a:t>160T</a:t>
                      </a:r>
                      <a:endParaRPr lang="en-US" sz="1400" b="0" i="0" u="none" strike="noStrike">
                        <a:solidFill>
                          <a:srgbClr val="000000"/>
                        </a:solidFill>
                        <a:effectLst/>
                        <a:latin typeface="Calibri"/>
                      </a:endParaRPr>
                    </a:p>
                  </a:txBody>
                  <a:tcPr marL="9525" marR="9525" marT="9525" marB="0" anchor="b"/>
                </a:tc>
                <a:tc>
                  <a:txBody>
                    <a:bodyPr/>
                    <a:lstStyle/>
                    <a:p>
                      <a:pPr algn="l" fontAlgn="b"/>
                      <a:r>
                        <a:rPr lang="en-US" sz="1400" u="none" strike="noStrike">
                          <a:effectLst/>
                        </a:rPr>
                        <a:t>9400 cfm</a:t>
                      </a:r>
                      <a:endParaRPr lang="en-US" sz="1400" b="0" i="0" u="none" strike="noStrike">
                        <a:solidFill>
                          <a:srgbClr val="000000"/>
                        </a:solidFill>
                        <a:effectLst/>
                        <a:latin typeface="Calibri"/>
                      </a:endParaRPr>
                    </a:p>
                  </a:txBody>
                  <a:tcPr marL="9525" marR="9525" marT="9525" marB="0" anchor="b"/>
                </a:tc>
                <a:tc>
                  <a:txBody>
                    <a:bodyPr/>
                    <a:lstStyle/>
                    <a:p>
                      <a:pPr algn="l" fontAlgn="b"/>
                      <a:r>
                        <a:rPr lang="en-US" sz="1400" u="none" strike="noStrike">
                          <a:effectLst/>
                        </a:rPr>
                        <a:t>131.8 in</a:t>
                      </a:r>
                      <a:endParaRPr lang="en-US" sz="1400" b="0" i="0" u="none" strike="noStrike">
                        <a:solidFill>
                          <a:srgbClr val="000000"/>
                        </a:solidFill>
                        <a:effectLst/>
                        <a:latin typeface="Calibri"/>
                      </a:endParaRPr>
                    </a:p>
                  </a:txBody>
                  <a:tcPr marL="9525" marR="9525" marT="9525" marB="0" anchor="b"/>
                </a:tc>
                <a:tc>
                  <a:txBody>
                    <a:bodyPr/>
                    <a:lstStyle/>
                    <a:p>
                      <a:pPr algn="l" fontAlgn="b"/>
                      <a:r>
                        <a:rPr lang="en-US" sz="1400" u="none" strike="noStrike" dirty="0">
                          <a:effectLst/>
                        </a:rPr>
                        <a:t>89.2 in</a:t>
                      </a:r>
                      <a:endParaRPr lang="en-US" sz="1400" b="0" i="0" u="none" strike="noStrike" dirty="0">
                        <a:solidFill>
                          <a:srgbClr val="000000"/>
                        </a:solidFill>
                        <a:effectLst/>
                        <a:latin typeface="Calibri"/>
                      </a:endParaRPr>
                    </a:p>
                  </a:txBody>
                  <a:tcPr marL="9525" marR="9525" marT="9525" marB="0" anchor="b"/>
                </a:tc>
                <a:tc>
                  <a:txBody>
                    <a:bodyPr/>
                    <a:lstStyle/>
                    <a:p>
                      <a:pPr algn="l" fontAlgn="b"/>
                      <a:r>
                        <a:rPr lang="en-US" sz="1400" u="none" strike="noStrike">
                          <a:effectLst/>
                        </a:rPr>
                        <a:t>85.5 in</a:t>
                      </a:r>
                      <a:endParaRPr lang="en-US" sz="1400" b="0" i="0" u="none" strike="noStrike">
                        <a:solidFill>
                          <a:srgbClr val="000000"/>
                        </a:solidFill>
                        <a:effectLst/>
                        <a:latin typeface="Calibri"/>
                      </a:endParaRPr>
                    </a:p>
                  </a:txBody>
                  <a:tcPr marL="9525" marR="9525" marT="9525" marB="0" anchor="b"/>
                </a:tc>
                <a:tc>
                  <a:txBody>
                    <a:bodyPr/>
                    <a:lstStyle/>
                    <a:p>
                      <a:pPr algn="l" fontAlgn="b"/>
                      <a:r>
                        <a:rPr lang="en-US" sz="1400" u="none" strike="noStrike">
                          <a:effectLst/>
                        </a:rPr>
                        <a:t>25.0 in</a:t>
                      </a:r>
                      <a:endParaRPr lang="en-US" sz="1400" b="0" i="0" u="none" strike="noStrike">
                        <a:solidFill>
                          <a:srgbClr val="000000"/>
                        </a:solidFill>
                        <a:effectLst/>
                        <a:latin typeface="Calibri"/>
                      </a:endParaRPr>
                    </a:p>
                  </a:txBody>
                  <a:tcPr marL="9525" marR="9525" marT="9525" marB="0" anchor="b"/>
                </a:tc>
              </a:tr>
              <a:tr h="272202">
                <a:tc>
                  <a:txBody>
                    <a:bodyPr/>
                    <a:lstStyle/>
                    <a:p>
                      <a:pPr algn="l" fontAlgn="b"/>
                      <a:endParaRPr lang="en-US" sz="1400" b="0" i="0" u="none" strike="noStrike">
                        <a:solidFill>
                          <a:srgbClr val="000000"/>
                        </a:solidFill>
                        <a:effectLst/>
                        <a:latin typeface="Calibri"/>
                      </a:endParaRPr>
                    </a:p>
                  </a:txBody>
                  <a:tcPr marL="9525" marR="9525" marT="9525" marB="0" anchor="b"/>
                </a:tc>
                <a:tc>
                  <a:txBody>
                    <a:bodyPr/>
                    <a:lstStyle/>
                    <a:p>
                      <a:pPr algn="l" fontAlgn="b"/>
                      <a:endParaRPr lang="en-US" sz="1400" b="0" i="0" u="none" strike="noStrike" dirty="0">
                        <a:solidFill>
                          <a:srgbClr val="000000"/>
                        </a:solidFill>
                        <a:effectLst/>
                        <a:latin typeface="Calibri"/>
                      </a:endParaRPr>
                    </a:p>
                  </a:txBody>
                  <a:tcPr marL="9525" marR="9525" marT="9525" marB="0" anchor="b"/>
                </a:tc>
                <a:tc>
                  <a:txBody>
                    <a:bodyPr/>
                    <a:lstStyle/>
                    <a:p>
                      <a:pPr algn="l" fontAlgn="b"/>
                      <a:r>
                        <a:rPr lang="en-US" sz="1400" u="none" strike="noStrike" dirty="0">
                          <a:effectLst/>
                        </a:rPr>
                        <a:t>A mist</a:t>
                      </a:r>
                      <a:r>
                        <a:rPr lang="en-US" sz="1400" u="none" strike="noStrike" baseline="30000" dirty="0">
                          <a:effectLst/>
                        </a:rPr>
                        <a:t>10C</a:t>
                      </a:r>
                      <a:endParaRPr lang="en-US" sz="1400" b="0" i="0" u="none" strike="noStrike" dirty="0">
                        <a:solidFill>
                          <a:srgbClr val="000000"/>
                        </a:solidFill>
                        <a:effectLst/>
                        <a:latin typeface="Calibri"/>
                      </a:endParaRPr>
                    </a:p>
                  </a:txBody>
                  <a:tcPr marL="9525" marR="9525" marT="9525" marB="0" anchor="b"/>
                </a:tc>
                <a:tc>
                  <a:txBody>
                    <a:bodyPr/>
                    <a:lstStyle/>
                    <a:p>
                      <a:pPr algn="l" fontAlgn="b"/>
                      <a:r>
                        <a:rPr lang="en-US" sz="1400" u="none" strike="noStrike">
                          <a:effectLst/>
                        </a:rPr>
                        <a:t>590 cfm</a:t>
                      </a:r>
                      <a:endParaRPr lang="en-US" sz="1400" b="0" i="0" u="none" strike="noStrike">
                        <a:solidFill>
                          <a:srgbClr val="000000"/>
                        </a:solidFill>
                        <a:effectLst/>
                        <a:latin typeface="Calibri"/>
                      </a:endParaRPr>
                    </a:p>
                  </a:txBody>
                  <a:tcPr marL="9525" marR="9525" marT="9525" marB="0" anchor="b"/>
                </a:tc>
                <a:tc>
                  <a:txBody>
                    <a:bodyPr/>
                    <a:lstStyle/>
                    <a:p>
                      <a:pPr algn="l" fontAlgn="b"/>
                      <a:r>
                        <a:rPr lang="en-US" sz="1400" u="none" strike="noStrike">
                          <a:effectLst/>
                        </a:rPr>
                        <a:t>31.8 in</a:t>
                      </a:r>
                      <a:endParaRPr lang="en-US" sz="1400" b="0" i="0" u="none" strike="noStrike">
                        <a:solidFill>
                          <a:srgbClr val="000000"/>
                        </a:solidFill>
                        <a:effectLst/>
                        <a:latin typeface="Calibri"/>
                      </a:endParaRPr>
                    </a:p>
                  </a:txBody>
                  <a:tcPr marL="9525" marR="9525" marT="9525" marB="0" anchor="b"/>
                </a:tc>
                <a:tc>
                  <a:txBody>
                    <a:bodyPr/>
                    <a:lstStyle/>
                    <a:p>
                      <a:pPr algn="l" fontAlgn="b"/>
                      <a:r>
                        <a:rPr lang="en-US" sz="1400" u="none" strike="noStrike">
                          <a:effectLst/>
                        </a:rPr>
                        <a:t>42.4 in</a:t>
                      </a:r>
                      <a:endParaRPr lang="en-US" sz="1400" b="0" i="0" u="none" strike="noStrike">
                        <a:solidFill>
                          <a:srgbClr val="000000"/>
                        </a:solidFill>
                        <a:effectLst/>
                        <a:latin typeface="Calibri"/>
                      </a:endParaRPr>
                    </a:p>
                  </a:txBody>
                  <a:tcPr marL="9525" marR="9525" marT="9525" marB="0" anchor="b"/>
                </a:tc>
                <a:tc>
                  <a:txBody>
                    <a:bodyPr/>
                    <a:lstStyle/>
                    <a:p>
                      <a:pPr algn="l" fontAlgn="b"/>
                      <a:r>
                        <a:rPr lang="en-US" sz="1400" u="none" strike="noStrike" dirty="0">
                          <a:effectLst/>
                        </a:rPr>
                        <a:t>27.0 in</a:t>
                      </a:r>
                      <a:endParaRPr lang="en-US" sz="1400" b="0" i="0" u="none" strike="noStrike" dirty="0">
                        <a:solidFill>
                          <a:srgbClr val="000000"/>
                        </a:solidFill>
                        <a:effectLst/>
                        <a:latin typeface="Calibri"/>
                      </a:endParaRPr>
                    </a:p>
                  </a:txBody>
                  <a:tcPr marL="9525" marR="9525" marT="9525" marB="0" anchor="b"/>
                </a:tc>
                <a:tc>
                  <a:txBody>
                    <a:bodyPr/>
                    <a:lstStyle/>
                    <a:p>
                      <a:pPr algn="l" fontAlgn="b"/>
                      <a:r>
                        <a:rPr lang="en-US" sz="1400" u="none" strike="noStrike" dirty="0">
                          <a:effectLst/>
                        </a:rPr>
                        <a:t>6.3 in</a:t>
                      </a:r>
                      <a:endParaRPr lang="en-US" sz="1400" b="0" i="0" u="none" strike="noStrike" dirty="0">
                        <a:solidFill>
                          <a:srgbClr val="000000"/>
                        </a:solidFill>
                        <a:effectLst/>
                        <a:latin typeface="Calibri"/>
                      </a:endParaRPr>
                    </a:p>
                  </a:txBody>
                  <a:tcPr marL="9525" marR="9525" marT="9525" marB="0" anchor="b"/>
                </a:tc>
              </a:tr>
            </a:tbl>
          </a:graphicData>
        </a:graphic>
      </p:graphicFrame>
      <p:sp>
        <p:nvSpPr>
          <p:cNvPr id="4" name="Slide Number Placeholder 3"/>
          <p:cNvSpPr>
            <a:spLocks noGrp="1"/>
          </p:cNvSpPr>
          <p:nvPr>
            <p:ph type="sldNum" sz="quarter" idx="12"/>
          </p:nvPr>
        </p:nvSpPr>
        <p:spPr/>
        <p:txBody>
          <a:bodyPr/>
          <a:lstStyle/>
          <a:p>
            <a:fld id="{02FF2603-0847-4474-9DCF-E0B71BA16EC6}" type="slidenum">
              <a:rPr lang="en-US" smtClean="0"/>
              <a:t>6</a:t>
            </a:fld>
            <a:endParaRPr lang="en-US"/>
          </a:p>
        </p:txBody>
      </p:sp>
    </p:spTree>
    <p:extLst>
      <p:ext uri="{BB962C8B-B14F-4D97-AF65-F5344CB8AC3E}">
        <p14:creationId xmlns:p14="http://schemas.microsoft.com/office/powerpoint/2010/main" val="41744723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Sizing Duct Layouts</a:t>
            </a:r>
            <a:endParaRPr lang="en-US" dirty="0"/>
          </a:p>
        </p:txBody>
      </p:sp>
      <p:sp>
        <p:nvSpPr>
          <p:cNvPr id="3" name="Content Placeholder 2"/>
          <p:cNvSpPr>
            <a:spLocks noGrp="1"/>
          </p:cNvSpPr>
          <p:nvPr>
            <p:ph idx="1"/>
          </p:nvPr>
        </p:nvSpPr>
        <p:spPr>
          <a:xfrm>
            <a:off x="457200" y="1600199"/>
            <a:ext cx="3962400" cy="4678903"/>
          </a:xfrm>
        </p:spPr>
        <p:txBody>
          <a:bodyPr>
            <a:normAutofit fontScale="92500" lnSpcReduction="10000"/>
          </a:bodyPr>
          <a:lstStyle/>
          <a:p>
            <a:r>
              <a:rPr lang="en-US" dirty="0" smtClean="0"/>
              <a:t>Determine CFM draw</a:t>
            </a:r>
          </a:p>
          <a:p>
            <a:r>
              <a:rPr lang="en-US" dirty="0" smtClean="0"/>
              <a:t>Determine FPM flow from application</a:t>
            </a:r>
          </a:p>
          <a:p>
            <a:r>
              <a:rPr lang="en-US" dirty="0" smtClean="0"/>
              <a:t>Create initial layout with pickup locations and collector location</a:t>
            </a:r>
          </a:p>
          <a:p>
            <a:r>
              <a:rPr lang="en-US" dirty="0" smtClean="0"/>
              <a:t>Size duct and main duct run based off of CFM draw at that point in the pipe.</a:t>
            </a:r>
          </a:p>
          <a:p>
            <a:r>
              <a:rPr lang="en-US" dirty="0" smtClean="0"/>
              <a:t>Example: Design the duct layout for the six 6” fume arms we chose a collector for earlier.  Assume the fume arms are in one row.</a:t>
            </a:r>
            <a:endParaRPr lang="en-US" dirty="0"/>
          </a:p>
        </p:txBody>
      </p:sp>
      <p:sp>
        <p:nvSpPr>
          <p:cNvPr id="4" name="Slide Number Placeholder 3"/>
          <p:cNvSpPr>
            <a:spLocks noGrp="1"/>
          </p:cNvSpPr>
          <p:nvPr>
            <p:ph type="sldNum" sz="quarter" idx="12"/>
          </p:nvPr>
        </p:nvSpPr>
        <p:spPr/>
        <p:txBody>
          <a:bodyPr/>
          <a:lstStyle/>
          <a:p>
            <a:fld id="{02FF2603-0847-4474-9DCF-E0B71BA16EC6}" type="slidenum">
              <a:rPr lang="en-US" smtClean="0"/>
              <a:t>7</a:t>
            </a:fld>
            <a:endParaRPr lang="en-US"/>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95800" y="2667000"/>
            <a:ext cx="4488284" cy="243536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625286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8229600" cy="990600"/>
          </a:xfrm>
        </p:spPr>
        <p:txBody>
          <a:bodyPr>
            <a:normAutofit fontScale="90000"/>
          </a:bodyPr>
          <a:lstStyle/>
          <a:p>
            <a:r>
              <a:rPr lang="en-US" dirty="0" smtClean="0"/>
              <a:t>Sizing Duct Layout Example 1 – Branch A</a:t>
            </a:r>
            <a:endParaRPr lang="en-US" dirty="0"/>
          </a:p>
        </p:txBody>
      </p:sp>
      <p:sp>
        <p:nvSpPr>
          <p:cNvPr id="3" name="Content Placeholder 2"/>
          <p:cNvSpPr>
            <a:spLocks noGrp="1"/>
          </p:cNvSpPr>
          <p:nvPr>
            <p:ph idx="1"/>
          </p:nvPr>
        </p:nvSpPr>
        <p:spPr>
          <a:xfrm>
            <a:off x="152400" y="1676400"/>
            <a:ext cx="4495800" cy="4876800"/>
          </a:xfrm>
        </p:spPr>
        <p:txBody>
          <a:bodyPr>
            <a:normAutofit/>
          </a:bodyPr>
          <a:lstStyle/>
          <a:p>
            <a:r>
              <a:rPr lang="en-US" dirty="0" err="1" smtClean="0"/>
              <a:t>CFM</a:t>
            </a:r>
            <a:r>
              <a:rPr lang="en-US" baseline="-25000" dirty="0" err="1" smtClean="0"/>
              <a:t>Branch</a:t>
            </a:r>
            <a:r>
              <a:rPr lang="en-US" baseline="-25000" dirty="0" smtClean="0"/>
              <a:t> A </a:t>
            </a:r>
            <a:r>
              <a:rPr lang="en-US" dirty="0" smtClean="0"/>
              <a:t>= 800CFM + 800CFM</a:t>
            </a:r>
          </a:p>
          <a:p>
            <a:r>
              <a:rPr lang="en-US" dirty="0" err="1"/>
              <a:t>CFM</a:t>
            </a:r>
            <a:r>
              <a:rPr lang="en-US" baseline="-25000" dirty="0" err="1"/>
              <a:t>Branch</a:t>
            </a:r>
            <a:r>
              <a:rPr lang="en-US" baseline="-25000" dirty="0"/>
              <a:t> A </a:t>
            </a:r>
            <a:r>
              <a:rPr lang="en-US" dirty="0"/>
              <a:t>= </a:t>
            </a:r>
            <a:r>
              <a:rPr lang="en-US" dirty="0" smtClean="0"/>
              <a:t>1600CFM</a:t>
            </a:r>
          </a:p>
          <a:p>
            <a:r>
              <a:rPr lang="en-US" dirty="0" err="1" smtClean="0"/>
              <a:t>FPM</a:t>
            </a:r>
            <a:r>
              <a:rPr lang="en-US" baseline="-25000" dirty="0" err="1" smtClean="0"/>
              <a:t>Welding</a:t>
            </a:r>
            <a:r>
              <a:rPr lang="en-US" baseline="-25000" dirty="0" smtClean="0"/>
              <a:t> Smoke</a:t>
            </a:r>
            <a:r>
              <a:rPr lang="en-US" dirty="0" smtClean="0"/>
              <a:t> = 3500FPM </a:t>
            </a:r>
          </a:p>
          <a:p>
            <a:r>
              <a:rPr lang="en-US" dirty="0" smtClean="0"/>
              <a:t>CFM=FPM*SA</a:t>
            </a:r>
          </a:p>
          <a:p>
            <a:r>
              <a:rPr lang="en-US" dirty="0" smtClean="0"/>
              <a:t>1600 CFM = 3500FPM * SA</a:t>
            </a:r>
          </a:p>
          <a:p>
            <a:r>
              <a:rPr lang="en-US" dirty="0" smtClean="0"/>
              <a:t>1600/3500 = SA = .457ft</a:t>
            </a:r>
            <a:r>
              <a:rPr lang="en-US" baseline="30000" dirty="0" smtClean="0"/>
              <a:t>2</a:t>
            </a:r>
          </a:p>
          <a:p>
            <a:r>
              <a:rPr lang="en-US" dirty="0" smtClean="0"/>
              <a:t>.457ft</a:t>
            </a:r>
            <a:r>
              <a:rPr lang="en-US" baseline="30000" dirty="0" smtClean="0"/>
              <a:t>2</a:t>
            </a:r>
            <a:r>
              <a:rPr lang="en-US" dirty="0" smtClean="0"/>
              <a:t> is closest to .4418ft</a:t>
            </a:r>
            <a:r>
              <a:rPr lang="en-US" baseline="30000" dirty="0" smtClean="0"/>
              <a:t>2</a:t>
            </a:r>
            <a:r>
              <a:rPr lang="en-US" dirty="0" smtClean="0"/>
              <a:t> = 9” duct</a:t>
            </a:r>
          </a:p>
          <a:p>
            <a:r>
              <a:rPr lang="en-US" dirty="0" smtClean="0"/>
              <a:t>Branch A is 9”x6”x6”</a:t>
            </a:r>
          </a:p>
          <a:p>
            <a:endParaRPr lang="en-US" dirty="0" smtClean="0"/>
          </a:p>
          <a:p>
            <a:endParaRPr lang="en-US" dirty="0"/>
          </a:p>
          <a:p>
            <a:endParaRPr lang="en-US" dirty="0"/>
          </a:p>
        </p:txBody>
      </p:sp>
      <p:sp>
        <p:nvSpPr>
          <p:cNvPr id="4" name="Slide Number Placeholder 3"/>
          <p:cNvSpPr>
            <a:spLocks noGrp="1"/>
          </p:cNvSpPr>
          <p:nvPr>
            <p:ph type="sldNum" sz="quarter" idx="12"/>
          </p:nvPr>
        </p:nvSpPr>
        <p:spPr/>
        <p:txBody>
          <a:bodyPr/>
          <a:lstStyle/>
          <a:p>
            <a:fld id="{02FF2603-0847-4474-9DCF-E0B71BA16EC6}" type="slidenum">
              <a:rPr lang="en-US" smtClean="0"/>
              <a:t>8</a:t>
            </a:fld>
            <a:endParaRPr lang="en-US"/>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95800" y="2133600"/>
            <a:ext cx="4488284" cy="243536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845216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8229600" cy="990600"/>
          </a:xfrm>
        </p:spPr>
        <p:txBody>
          <a:bodyPr>
            <a:normAutofit fontScale="90000"/>
          </a:bodyPr>
          <a:lstStyle/>
          <a:p>
            <a:r>
              <a:rPr lang="en-US" dirty="0" smtClean="0"/>
              <a:t>Sizing Duct Layout Example 1 – Branch B</a:t>
            </a:r>
            <a:endParaRPr lang="en-US" dirty="0"/>
          </a:p>
        </p:txBody>
      </p:sp>
      <p:sp>
        <p:nvSpPr>
          <p:cNvPr id="3" name="Content Placeholder 2"/>
          <p:cNvSpPr>
            <a:spLocks noGrp="1"/>
          </p:cNvSpPr>
          <p:nvPr>
            <p:ph idx="1"/>
          </p:nvPr>
        </p:nvSpPr>
        <p:spPr>
          <a:xfrm>
            <a:off x="14785" y="1955042"/>
            <a:ext cx="4572000" cy="4876800"/>
          </a:xfrm>
        </p:spPr>
        <p:txBody>
          <a:bodyPr>
            <a:normAutofit/>
          </a:bodyPr>
          <a:lstStyle/>
          <a:p>
            <a:r>
              <a:rPr lang="en-US" dirty="0" err="1" smtClean="0"/>
              <a:t>CFM</a:t>
            </a:r>
            <a:r>
              <a:rPr lang="en-US" baseline="-25000" dirty="0" err="1" smtClean="0"/>
              <a:t>Branch</a:t>
            </a:r>
            <a:r>
              <a:rPr lang="en-US" baseline="-25000" dirty="0" smtClean="0"/>
              <a:t> B </a:t>
            </a:r>
            <a:r>
              <a:rPr lang="en-US" dirty="0" smtClean="0"/>
              <a:t>= 1600CFM + 800CFM</a:t>
            </a:r>
          </a:p>
          <a:p>
            <a:r>
              <a:rPr lang="en-US" dirty="0" err="1"/>
              <a:t>CFM</a:t>
            </a:r>
            <a:r>
              <a:rPr lang="en-US" baseline="-25000" dirty="0" err="1"/>
              <a:t>Branch</a:t>
            </a:r>
            <a:r>
              <a:rPr lang="en-US" baseline="-25000" dirty="0"/>
              <a:t> </a:t>
            </a:r>
            <a:r>
              <a:rPr lang="en-US" baseline="-25000" dirty="0" smtClean="0"/>
              <a:t>B </a:t>
            </a:r>
            <a:r>
              <a:rPr lang="en-US" dirty="0"/>
              <a:t>= </a:t>
            </a:r>
            <a:r>
              <a:rPr lang="en-US" dirty="0" smtClean="0"/>
              <a:t>2400CFM</a:t>
            </a:r>
          </a:p>
          <a:p>
            <a:r>
              <a:rPr lang="en-US" dirty="0" err="1" smtClean="0"/>
              <a:t>FPM</a:t>
            </a:r>
            <a:r>
              <a:rPr lang="en-US" baseline="-25000" dirty="0" err="1" smtClean="0"/>
              <a:t>Welding</a:t>
            </a:r>
            <a:r>
              <a:rPr lang="en-US" baseline="-25000" dirty="0" smtClean="0"/>
              <a:t> Smoke</a:t>
            </a:r>
            <a:r>
              <a:rPr lang="en-US" dirty="0" smtClean="0"/>
              <a:t> = 3500FPM </a:t>
            </a:r>
          </a:p>
          <a:p>
            <a:r>
              <a:rPr lang="en-US" dirty="0" smtClean="0"/>
              <a:t>CFM=FPM*SA</a:t>
            </a:r>
          </a:p>
          <a:p>
            <a:r>
              <a:rPr lang="en-US" dirty="0" smtClean="0"/>
              <a:t>2400 CFM = 3500FPM * SA</a:t>
            </a:r>
          </a:p>
          <a:p>
            <a:r>
              <a:rPr lang="en-US" dirty="0" smtClean="0"/>
              <a:t>2400/3500 = SA = .686ft</a:t>
            </a:r>
            <a:r>
              <a:rPr lang="en-US" baseline="30000" dirty="0" smtClean="0"/>
              <a:t>2</a:t>
            </a:r>
          </a:p>
          <a:p>
            <a:r>
              <a:rPr lang="en-US" dirty="0" smtClean="0"/>
              <a:t>.686ft</a:t>
            </a:r>
            <a:r>
              <a:rPr lang="en-US" baseline="30000" dirty="0" smtClean="0"/>
              <a:t>2</a:t>
            </a:r>
            <a:r>
              <a:rPr lang="en-US" dirty="0" smtClean="0"/>
              <a:t> is closes to .785ft</a:t>
            </a:r>
            <a:r>
              <a:rPr lang="en-US" baseline="30000" dirty="0" smtClean="0"/>
              <a:t>2</a:t>
            </a:r>
            <a:r>
              <a:rPr lang="en-US" dirty="0" smtClean="0"/>
              <a:t> = 12” duct</a:t>
            </a:r>
          </a:p>
          <a:p>
            <a:r>
              <a:rPr lang="en-US" dirty="0" smtClean="0"/>
              <a:t>Branch B is 12”x9”x6”</a:t>
            </a:r>
          </a:p>
          <a:p>
            <a:endParaRPr lang="en-US" dirty="0" smtClean="0"/>
          </a:p>
          <a:p>
            <a:endParaRPr lang="en-US" dirty="0"/>
          </a:p>
          <a:p>
            <a:endParaRPr lang="en-US" dirty="0"/>
          </a:p>
        </p:txBody>
      </p:sp>
      <p:sp>
        <p:nvSpPr>
          <p:cNvPr id="4" name="Slide Number Placeholder 3"/>
          <p:cNvSpPr>
            <a:spLocks noGrp="1"/>
          </p:cNvSpPr>
          <p:nvPr>
            <p:ph type="sldNum" sz="quarter" idx="12"/>
          </p:nvPr>
        </p:nvSpPr>
        <p:spPr/>
        <p:txBody>
          <a:bodyPr/>
          <a:lstStyle/>
          <a:p>
            <a:fld id="{02FF2603-0847-4474-9DCF-E0B71BA16EC6}" type="slidenum">
              <a:rPr lang="en-US" smtClean="0"/>
              <a:t>9</a:t>
            </a:fld>
            <a:endParaRPr lang="en-US"/>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95800" y="2438400"/>
            <a:ext cx="4488284" cy="243536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2575628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739</TotalTime>
  <Words>1577</Words>
  <Application>Microsoft Office PowerPoint</Application>
  <PresentationFormat>On-screen Show (4:3)</PresentationFormat>
  <Paragraphs>312</Paragraphs>
  <Slides>20</Slides>
  <Notes>1</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Clarity</vt:lpstr>
      <vt:lpstr>Duct system design</vt:lpstr>
      <vt:lpstr>Duct System Design Overview</vt:lpstr>
      <vt:lpstr>Choosing the Proper Dust Collector</vt:lpstr>
      <vt:lpstr>Choosing the Proper Dust Collector - Example</vt:lpstr>
      <vt:lpstr>Choosing the Proper Absolent</vt:lpstr>
      <vt:lpstr>List of Absolent Units</vt:lpstr>
      <vt:lpstr>Sizing Duct Layouts</vt:lpstr>
      <vt:lpstr>Sizing Duct Layout Example 1 – Branch A</vt:lpstr>
      <vt:lpstr>Sizing Duct Layout Example 1 – Branch B</vt:lpstr>
      <vt:lpstr>Sizing Duct Layout Example 1 – Branch C</vt:lpstr>
      <vt:lpstr>Sizing Duct Layout Example 1 – Branch D</vt:lpstr>
      <vt:lpstr>Sizing Duct Layout Example 1 – Branch E</vt:lpstr>
      <vt:lpstr>Sizing Duct Layout Example 2</vt:lpstr>
      <vt:lpstr>Sizing Duct Layout Example 1 – Branch A</vt:lpstr>
      <vt:lpstr>Sizing Duct Layout Example 1 – Branch B</vt:lpstr>
      <vt:lpstr>Sizing Duct Layout Example 1 – Branch C</vt:lpstr>
      <vt:lpstr>Static Pressure</vt:lpstr>
      <vt:lpstr>Static Pressure Example:SDC-3-4</vt:lpstr>
      <vt:lpstr>Static Pressure – How to Reduce</vt:lpstr>
      <vt:lpstr>Static Pressure Calculations</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Air Flow Calculations</dc:title>
  <dc:creator>Ma</dc:creator>
  <cp:lastModifiedBy>Ma</cp:lastModifiedBy>
  <cp:revision>47</cp:revision>
  <cp:lastPrinted>2015-01-08T20:39:14Z</cp:lastPrinted>
  <dcterms:created xsi:type="dcterms:W3CDTF">2015-01-07T17:31:47Z</dcterms:created>
  <dcterms:modified xsi:type="dcterms:W3CDTF">2015-01-08T21:58:42Z</dcterms:modified>
</cp:coreProperties>
</file>